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53"/>
  </p:notesMasterIdLst>
  <p:sldIdLst>
    <p:sldId id="283" r:id="rId2"/>
    <p:sldId id="297" r:id="rId3"/>
    <p:sldId id="298" r:id="rId4"/>
    <p:sldId id="342" r:id="rId5"/>
    <p:sldId id="299" r:id="rId6"/>
    <p:sldId id="355" r:id="rId7"/>
    <p:sldId id="303" r:id="rId8"/>
    <p:sldId id="300" r:id="rId9"/>
    <p:sldId id="301" r:id="rId10"/>
    <p:sldId id="356" r:id="rId11"/>
    <p:sldId id="337" r:id="rId12"/>
    <p:sldId id="338" r:id="rId13"/>
    <p:sldId id="309" r:id="rId14"/>
    <p:sldId id="302" r:id="rId15"/>
    <p:sldId id="343" r:id="rId16"/>
    <p:sldId id="305" r:id="rId17"/>
    <p:sldId id="306" r:id="rId18"/>
    <p:sldId id="307" r:id="rId19"/>
    <p:sldId id="311" r:id="rId20"/>
    <p:sldId id="315" r:id="rId21"/>
    <p:sldId id="330" r:id="rId22"/>
    <p:sldId id="332" r:id="rId23"/>
    <p:sldId id="344" r:id="rId24"/>
    <p:sldId id="314" r:id="rId25"/>
    <p:sldId id="345" r:id="rId26"/>
    <p:sldId id="331" r:id="rId27"/>
    <p:sldId id="333" r:id="rId28"/>
    <p:sldId id="357" r:id="rId29"/>
    <p:sldId id="334" r:id="rId30"/>
    <p:sldId id="346" r:id="rId31"/>
    <p:sldId id="347" r:id="rId32"/>
    <p:sldId id="335" r:id="rId33"/>
    <p:sldId id="316" r:id="rId34"/>
    <p:sldId id="349" r:id="rId35"/>
    <p:sldId id="348" r:id="rId36"/>
    <p:sldId id="350" r:id="rId37"/>
    <p:sldId id="351" r:id="rId38"/>
    <p:sldId id="341" r:id="rId39"/>
    <p:sldId id="326" r:id="rId40"/>
    <p:sldId id="328" r:id="rId41"/>
    <p:sldId id="358" r:id="rId42"/>
    <p:sldId id="327" r:id="rId43"/>
    <p:sldId id="321" r:id="rId44"/>
    <p:sldId id="352" r:id="rId45"/>
    <p:sldId id="319" r:id="rId46"/>
    <p:sldId id="323" r:id="rId47"/>
    <p:sldId id="353" r:id="rId48"/>
    <p:sldId id="354" r:id="rId49"/>
    <p:sldId id="320" r:id="rId50"/>
    <p:sldId id="313" r:id="rId51"/>
    <p:sldId id="34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198"/>
    <a:srgbClr val="3F5578"/>
    <a:srgbClr val="274072"/>
    <a:srgbClr val="005024"/>
    <a:srgbClr val="003618"/>
    <a:srgbClr val="3C2E4C"/>
    <a:srgbClr val="792919"/>
    <a:srgbClr val="2860A4"/>
    <a:srgbClr val="37441C"/>
    <a:srgbClr val="C8C6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80" autoAdjust="0"/>
    <p:restoredTop sz="92840" autoAdjust="0"/>
  </p:normalViewPr>
  <p:slideViewPr>
    <p:cSldViewPr>
      <p:cViewPr>
        <p:scale>
          <a:sx n="70" d="100"/>
          <a:sy n="70" d="100"/>
        </p:scale>
        <p:origin x="-2448" y="-798"/>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283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E5AC8-1C71-49D5-BD29-3DDF94ABBA96}" type="datetimeFigureOut">
              <a:rPr lang="en-US" smtClean="0"/>
              <a:pPr/>
              <a:t>9/4/2013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A55DB5-3BC6-4B5A-9044-701372CB5C3D}" type="slidenum">
              <a:rPr lang="en-US" smtClean="0"/>
              <a:pPr/>
              <a:t>‹#›</a:t>
            </a:fld>
            <a:endParaRPr lang="en-US" dirty="0"/>
          </a:p>
        </p:txBody>
      </p:sp>
    </p:spTree>
    <p:extLst>
      <p:ext uri="{BB962C8B-B14F-4D97-AF65-F5344CB8AC3E}">
        <p14:creationId xmlns:p14="http://schemas.microsoft.com/office/powerpoint/2010/main" val="189133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1</a:t>
            </a:fld>
            <a:endParaRPr lang="en-US" dirty="0"/>
          </a:p>
        </p:txBody>
      </p:sp>
    </p:spTree>
    <p:extLst>
      <p:ext uri="{BB962C8B-B14F-4D97-AF65-F5344CB8AC3E}">
        <p14:creationId xmlns:p14="http://schemas.microsoft.com/office/powerpoint/2010/main" val="2697858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10</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11</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12</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13</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14</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15</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16</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17</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18</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19</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2</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20</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21</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22</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23</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24</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25</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26</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27</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28</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29</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3</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30</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31</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32</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33</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34</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35</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36</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37</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38</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39</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4</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40</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41</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42</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43</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44</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45</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46</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47</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48</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49</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5</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50</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51</a:t>
            </a:fld>
            <a:endParaRPr lang="en-US" dirty="0"/>
          </a:p>
        </p:txBody>
      </p:sp>
    </p:spTree>
    <p:extLst>
      <p:ext uri="{BB962C8B-B14F-4D97-AF65-F5344CB8AC3E}">
        <p14:creationId xmlns:p14="http://schemas.microsoft.com/office/powerpoint/2010/main" val="2697858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6</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7</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8</a:t>
            </a:fld>
            <a:endParaRPr lang="en-US" dirty="0"/>
          </a:p>
        </p:txBody>
      </p:sp>
    </p:spTree>
    <p:extLst>
      <p:ext uri="{BB962C8B-B14F-4D97-AF65-F5344CB8AC3E}">
        <p14:creationId xmlns:p14="http://schemas.microsoft.com/office/powerpoint/2010/main" val="42357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55DB5-3BC6-4B5A-9044-701372CB5C3D}" type="slidenum">
              <a:rPr lang="en-US" smtClean="0"/>
              <a:pPr/>
              <a:t>9</a:t>
            </a:fld>
            <a:endParaRPr lang="en-US" dirty="0"/>
          </a:p>
        </p:txBody>
      </p:sp>
    </p:spTree>
    <p:extLst>
      <p:ext uri="{BB962C8B-B14F-4D97-AF65-F5344CB8AC3E}">
        <p14:creationId xmlns:p14="http://schemas.microsoft.com/office/powerpoint/2010/main" val="42357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281CE6-D1AF-4345-A09D-75EBF0C8B9A4}" type="datetimeFigureOut">
              <a:rPr lang="en-US" smtClean="0"/>
              <a:pPr/>
              <a:t>9/4/2013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96DE34-6EDA-4970-86EC-AB43CFD3FEB5}" type="slidenum">
              <a:rPr lang="en-US" smtClean="0"/>
              <a:pPr/>
              <a:t>‹#›</a:t>
            </a:fld>
            <a:endParaRPr lang="en-US" dirty="0"/>
          </a:p>
        </p:txBody>
      </p:sp>
    </p:spTree>
    <p:extLst>
      <p:ext uri="{BB962C8B-B14F-4D97-AF65-F5344CB8AC3E}">
        <p14:creationId xmlns:p14="http://schemas.microsoft.com/office/powerpoint/2010/main" val="51757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81CE6-D1AF-4345-A09D-75EBF0C8B9A4}" type="datetimeFigureOut">
              <a:rPr lang="en-US" smtClean="0"/>
              <a:pPr/>
              <a:t>9/4/2013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96DE34-6EDA-4970-86EC-AB43CFD3FEB5}" type="slidenum">
              <a:rPr lang="en-US" smtClean="0"/>
              <a:pPr/>
              <a:t>‹#›</a:t>
            </a:fld>
            <a:endParaRPr lang="en-US" dirty="0"/>
          </a:p>
        </p:txBody>
      </p:sp>
    </p:spTree>
    <p:extLst>
      <p:ext uri="{BB962C8B-B14F-4D97-AF65-F5344CB8AC3E}">
        <p14:creationId xmlns:p14="http://schemas.microsoft.com/office/powerpoint/2010/main" val="321669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81CE6-D1AF-4345-A09D-75EBF0C8B9A4}" type="datetimeFigureOut">
              <a:rPr lang="en-US" smtClean="0"/>
              <a:pPr/>
              <a:t>9/4/2013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96DE34-6EDA-4970-86EC-AB43CFD3FEB5}" type="slidenum">
              <a:rPr lang="en-US" smtClean="0"/>
              <a:pPr/>
              <a:t>‹#›</a:t>
            </a:fld>
            <a:endParaRPr lang="en-US" dirty="0"/>
          </a:p>
        </p:txBody>
      </p:sp>
    </p:spTree>
    <p:extLst>
      <p:ext uri="{BB962C8B-B14F-4D97-AF65-F5344CB8AC3E}">
        <p14:creationId xmlns:p14="http://schemas.microsoft.com/office/powerpoint/2010/main" val="246471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81CE6-D1AF-4345-A09D-75EBF0C8B9A4}" type="datetimeFigureOut">
              <a:rPr lang="en-US" smtClean="0"/>
              <a:pPr/>
              <a:t>9/4/2013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96DE34-6EDA-4970-86EC-AB43CFD3FEB5}" type="slidenum">
              <a:rPr lang="en-US" smtClean="0"/>
              <a:pPr/>
              <a:t>‹#›</a:t>
            </a:fld>
            <a:endParaRPr lang="en-US" dirty="0"/>
          </a:p>
        </p:txBody>
      </p:sp>
    </p:spTree>
    <p:extLst>
      <p:ext uri="{BB962C8B-B14F-4D97-AF65-F5344CB8AC3E}">
        <p14:creationId xmlns:p14="http://schemas.microsoft.com/office/powerpoint/2010/main" val="10095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81CE6-D1AF-4345-A09D-75EBF0C8B9A4}" type="datetimeFigureOut">
              <a:rPr lang="en-US" smtClean="0"/>
              <a:pPr/>
              <a:t>9/4/2013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96DE34-6EDA-4970-86EC-AB43CFD3FEB5}" type="slidenum">
              <a:rPr lang="en-US" smtClean="0"/>
              <a:pPr/>
              <a:t>‹#›</a:t>
            </a:fld>
            <a:endParaRPr lang="en-US" dirty="0"/>
          </a:p>
        </p:txBody>
      </p:sp>
    </p:spTree>
    <p:extLst>
      <p:ext uri="{BB962C8B-B14F-4D97-AF65-F5344CB8AC3E}">
        <p14:creationId xmlns:p14="http://schemas.microsoft.com/office/powerpoint/2010/main" val="373282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81CE6-D1AF-4345-A09D-75EBF0C8B9A4}" type="datetimeFigureOut">
              <a:rPr lang="en-US" smtClean="0"/>
              <a:pPr/>
              <a:t>9/4/2013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6DE34-6EDA-4970-86EC-AB43CFD3FEB5}" type="slidenum">
              <a:rPr lang="en-US" smtClean="0"/>
              <a:pPr/>
              <a:t>‹#›</a:t>
            </a:fld>
            <a:endParaRPr lang="en-US" dirty="0"/>
          </a:p>
        </p:txBody>
      </p:sp>
    </p:spTree>
    <p:extLst>
      <p:ext uri="{BB962C8B-B14F-4D97-AF65-F5344CB8AC3E}">
        <p14:creationId xmlns:p14="http://schemas.microsoft.com/office/powerpoint/2010/main" val="137052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281CE6-D1AF-4345-A09D-75EBF0C8B9A4}" type="datetimeFigureOut">
              <a:rPr lang="en-US" smtClean="0"/>
              <a:pPr/>
              <a:t>9/4/2013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6DE34-6EDA-4970-86EC-AB43CFD3FEB5}" type="slidenum">
              <a:rPr lang="en-US" smtClean="0"/>
              <a:pPr/>
              <a:t>‹#›</a:t>
            </a:fld>
            <a:endParaRPr lang="en-US" dirty="0"/>
          </a:p>
        </p:txBody>
      </p:sp>
    </p:spTree>
    <p:extLst>
      <p:ext uri="{BB962C8B-B14F-4D97-AF65-F5344CB8AC3E}">
        <p14:creationId xmlns:p14="http://schemas.microsoft.com/office/powerpoint/2010/main" val="352392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281CE6-D1AF-4345-A09D-75EBF0C8B9A4}" type="datetimeFigureOut">
              <a:rPr lang="en-US" smtClean="0"/>
              <a:pPr/>
              <a:t>9/4/2013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96DE34-6EDA-4970-86EC-AB43CFD3FEB5}" type="slidenum">
              <a:rPr lang="en-US" smtClean="0"/>
              <a:pPr/>
              <a:t>‹#›</a:t>
            </a:fld>
            <a:endParaRPr lang="en-US" dirty="0"/>
          </a:p>
        </p:txBody>
      </p:sp>
    </p:spTree>
    <p:extLst>
      <p:ext uri="{BB962C8B-B14F-4D97-AF65-F5344CB8AC3E}">
        <p14:creationId xmlns:p14="http://schemas.microsoft.com/office/powerpoint/2010/main" val="353340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81CE6-D1AF-4345-A09D-75EBF0C8B9A4}" type="datetimeFigureOut">
              <a:rPr lang="en-US" smtClean="0"/>
              <a:pPr/>
              <a:t>9/4/2013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96DE34-6EDA-4970-86EC-AB43CFD3FEB5}" type="slidenum">
              <a:rPr lang="en-US" smtClean="0"/>
              <a:pPr/>
              <a:t>‹#›</a:t>
            </a:fld>
            <a:endParaRPr lang="en-US" dirty="0"/>
          </a:p>
        </p:txBody>
      </p:sp>
    </p:spTree>
    <p:extLst>
      <p:ext uri="{BB962C8B-B14F-4D97-AF65-F5344CB8AC3E}">
        <p14:creationId xmlns:p14="http://schemas.microsoft.com/office/powerpoint/2010/main" val="325526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81CE6-D1AF-4345-A09D-75EBF0C8B9A4}" type="datetimeFigureOut">
              <a:rPr lang="en-US" smtClean="0"/>
              <a:pPr/>
              <a:t>9/4/2013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6DE34-6EDA-4970-86EC-AB43CFD3FEB5}" type="slidenum">
              <a:rPr lang="en-US" smtClean="0"/>
              <a:pPr/>
              <a:t>‹#›</a:t>
            </a:fld>
            <a:endParaRPr lang="en-US" dirty="0"/>
          </a:p>
        </p:txBody>
      </p:sp>
    </p:spTree>
    <p:extLst>
      <p:ext uri="{BB962C8B-B14F-4D97-AF65-F5344CB8AC3E}">
        <p14:creationId xmlns:p14="http://schemas.microsoft.com/office/powerpoint/2010/main" val="8649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81CE6-D1AF-4345-A09D-75EBF0C8B9A4}" type="datetimeFigureOut">
              <a:rPr lang="en-US" smtClean="0"/>
              <a:pPr/>
              <a:t>9/4/2013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6DE34-6EDA-4970-86EC-AB43CFD3FEB5}" type="slidenum">
              <a:rPr lang="en-US" smtClean="0"/>
              <a:pPr/>
              <a:t>‹#›</a:t>
            </a:fld>
            <a:endParaRPr lang="en-US" dirty="0"/>
          </a:p>
        </p:txBody>
      </p:sp>
    </p:spTree>
    <p:extLst>
      <p:ext uri="{BB962C8B-B14F-4D97-AF65-F5344CB8AC3E}">
        <p14:creationId xmlns:p14="http://schemas.microsoft.com/office/powerpoint/2010/main" val="90240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81CE6-D1AF-4345-A09D-75EBF0C8B9A4}" type="datetimeFigureOut">
              <a:rPr lang="en-US" smtClean="0"/>
              <a:pPr/>
              <a:t>9/4/2013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6DE34-6EDA-4970-86EC-AB43CFD3FEB5}" type="slidenum">
              <a:rPr lang="en-US" smtClean="0"/>
              <a:pPr/>
              <a:t>‹#›</a:t>
            </a:fld>
            <a:endParaRPr lang="en-US" dirty="0"/>
          </a:p>
        </p:txBody>
      </p:sp>
    </p:spTree>
    <p:extLst>
      <p:ext uri="{BB962C8B-B14F-4D97-AF65-F5344CB8AC3E}">
        <p14:creationId xmlns:p14="http://schemas.microsoft.com/office/powerpoint/2010/main" val="6655364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gif"/><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g"/></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4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1.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54886" cy="2590800"/>
          </a:xfrm>
          <a:prstGeom prst="rect">
            <a:avLst/>
          </a:prstGeom>
          <a:solidFill>
            <a:srgbClr val="2740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0" y="228600"/>
            <a:ext cx="9154886" cy="2133599"/>
          </a:xfrm>
          <a:prstGeom prst="rect">
            <a:avLst/>
          </a:prstGeom>
          <a:solidFill>
            <a:srgbClr val="4154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Can Public Reason Accommodate Conscience?</a:t>
            </a:r>
            <a:endParaRPr lang="en-US" sz="3600" dirty="0">
              <a:solidFill>
                <a:srgbClr val="C3C198"/>
              </a:solidFill>
              <a:effectLst>
                <a:outerShdw blurRad="38100" dist="38100" dir="2700000" algn="tl">
                  <a:srgbClr val="000000">
                    <a:alpha val="43137"/>
                  </a:srgbClr>
                </a:outerShdw>
              </a:effectLst>
              <a:latin typeface="Century Gothic" pitchFamily="34" charset="0"/>
              <a:cs typeface="Calibri"/>
            </a:endParaRPr>
          </a:p>
        </p:txBody>
      </p:sp>
      <p:sp>
        <p:nvSpPr>
          <p:cNvPr id="8" name="TextBox 7"/>
          <p:cNvSpPr txBox="1"/>
          <p:nvPr/>
        </p:nvSpPr>
        <p:spPr>
          <a:xfrm>
            <a:off x="336775" y="2921830"/>
            <a:ext cx="8410575" cy="2862322"/>
          </a:xfrm>
          <a:prstGeom prst="rect">
            <a:avLst/>
          </a:prstGeom>
          <a:noFill/>
        </p:spPr>
        <p:txBody>
          <a:bodyPr wrap="square" rtlCol="0">
            <a:spAutoFit/>
          </a:bodyPr>
          <a:lstStyle/>
          <a:p>
            <a:pPr algn="ctr">
              <a:lnSpc>
                <a:spcPts val="2700"/>
              </a:lnSpc>
              <a:spcAft>
                <a:spcPts val="1200"/>
              </a:spcAft>
            </a:pPr>
            <a:r>
              <a:rPr lang="en-US" sz="2400" dirty="0" smtClean="0">
                <a:solidFill>
                  <a:schemeClr val="tx2">
                    <a:lumMod val="50000"/>
                  </a:schemeClr>
                </a:solidFill>
                <a:ea typeface="Adobe Heiti Std R" pitchFamily="34" charset="-128"/>
              </a:rPr>
              <a:t>Professor Brett G. </a:t>
            </a:r>
            <a:r>
              <a:rPr lang="en-US" sz="2400" dirty="0" err="1" smtClean="0">
                <a:solidFill>
                  <a:schemeClr val="tx2">
                    <a:lumMod val="50000"/>
                  </a:schemeClr>
                </a:solidFill>
                <a:ea typeface="Adobe Heiti Std R" pitchFamily="34" charset="-128"/>
              </a:rPr>
              <a:t>Scharffs</a:t>
            </a:r>
            <a:endParaRPr lang="en-US" sz="1100" dirty="0">
              <a:solidFill>
                <a:schemeClr val="tx2">
                  <a:lumMod val="50000"/>
                </a:schemeClr>
              </a:solidFill>
              <a:ea typeface="Adobe Heiti Std R" pitchFamily="34" charset="-128"/>
            </a:endParaRPr>
          </a:p>
          <a:p>
            <a:pPr algn="ctr">
              <a:lnSpc>
                <a:spcPts val="2700"/>
              </a:lnSpc>
            </a:pPr>
            <a:r>
              <a:rPr lang="en-US" sz="1900" dirty="0" smtClean="0">
                <a:solidFill>
                  <a:schemeClr val="tx2">
                    <a:lumMod val="50000"/>
                  </a:schemeClr>
                </a:solidFill>
                <a:ea typeface="Adobe Heiti Std R" pitchFamily="34" charset="-128"/>
              </a:rPr>
              <a:t>Francis R. Kirkham Professor of Law</a:t>
            </a:r>
            <a:br>
              <a:rPr lang="en-US" sz="1900" dirty="0" smtClean="0">
                <a:solidFill>
                  <a:schemeClr val="tx2">
                    <a:lumMod val="50000"/>
                  </a:schemeClr>
                </a:solidFill>
                <a:ea typeface="Adobe Heiti Std R" pitchFamily="34" charset="-128"/>
              </a:rPr>
            </a:br>
            <a:r>
              <a:rPr lang="en-US" sz="1900" dirty="0" smtClean="0">
                <a:solidFill>
                  <a:schemeClr val="tx2">
                    <a:lumMod val="50000"/>
                  </a:schemeClr>
                </a:solidFill>
                <a:ea typeface="Adobe Heiti Std R" pitchFamily="34" charset="-128"/>
              </a:rPr>
              <a:t>Associate Dean of Research and Academic Affairs</a:t>
            </a:r>
          </a:p>
          <a:p>
            <a:pPr algn="ctr">
              <a:lnSpc>
                <a:spcPts val="2700"/>
              </a:lnSpc>
            </a:pPr>
            <a:r>
              <a:rPr lang="en-US" sz="1900" dirty="0" smtClean="0">
                <a:solidFill>
                  <a:schemeClr val="tx2">
                    <a:lumMod val="50000"/>
                  </a:schemeClr>
                </a:solidFill>
                <a:ea typeface="Adobe Heiti Std R" pitchFamily="34" charset="-128"/>
              </a:rPr>
              <a:t>Associate Director, International Center for Law and Religion Studies</a:t>
            </a:r>
            <a:br>
              <a:rPr lang="en-US" sz="1900" dirty="0" smtClean="0">
                <a:solidFill>
                  <a:schemeClr val="tx2">
                    <a:lumMod val="50000"/>
                  </a:schemeClr>
                </a:solidFill>
                <a:ea typeface="Adobe Heiti Std R" pitchFamily="34" charset="-128"/>
              </a:rPr>
            </a:br>
            <a:r>
              <a:rPr lang="en-US" sz="1900" dirty="0" smtClean="0">
                <a:solidFill>
                  <a:schemeClr val="tx2">
                    <a:lumMod val="50000"/>
                  </a:schemeClr>
                </a:solidFill>
                <a:ea typeface="Adobe Heiti Std R" pitchFamily="34" charset="-128"/>
              </a:rPr>
              <a:t>J. Reuben Clark Law School, Brigham Young University</a:t>
            </a:r>
          </a:p>
          <a:p>
            <a:pPr algn="ctr">
              <a:lnSpc>
                <a:spcPts val="2300"/>
              </a:lnSpc>
            </a:pPr>
            <a:endParaRPr lang="en-US" sz="2200" dirty="0" smtClean="0">
              <a:solidFill>
                <a:schemeClr val="tx2">
                  <a:lumMod val="50000"/>
                </a:schemeClr>
              </a:solidFill>
              <a:ea typeface="Adobe Heiti Std R" pitchFamily="34" charset="-128"/>
            </a:endParaRPr>
          </a:p>
          <a:p>
            <a:pPr algn="ctr">
              <a:lnSpc>
                <a:spcPts val="2300"/>
              </a:lnSpc>
            </a:pPr>
            <a:r>
              <a:rPr lang="en-US" sz="2200" dirty="0" smtClean="0">
                <a:solidFill>
                  <a:schemeClr val="tx2">
                    <a:lumMod val="50000"/>
                  </a:schemeClr>
                </a:solidFill>
                <a:ea typeface="Adobe Heiti Std R" pitchFamily="34" charset="-128"/>
              </a:rPr>
              <a:t>Religious Freedom Discussion Series</a:t>
            </a:r>
          </a:p>
          <a:p>
            <a:pPr algn="ctr">
              <a:lnSpc>
                <a:spcPts val="2300"/>
              </a:lnSpc>
            </a:pPr>
            <a:r>
              <a:rPr lang="en-US" sz="1600" dirty="0" smtClean="0">
                <a:solidFill>
                  <a:schemeClr val="tx2">
                    <a:lumMod val="50000"/>
                  </a:schemeClr>
                </a:solidFill>
                <a:ea typeface="Adobe Heiti Std R" pitchFamily="34" charset="-128"/>
              </a:rPr>
              <a:t>September 4, 2013</a:t>
            </a:r>
            <a:endParaRPr lang="en-US" sz="1600" dirty="0">
              <a:solidFill>
                <a:schemeClr val="tx2">
                  <a:lumMod val="50000"/>
                </a:schemeClr>
              </a:solidFill>
              <a:ea typeface="Adobe Heiti Std R"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2" y="5953290"/>
            <a:ext cx="640080" cy="6400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noProof="0" dirty="0" err="1"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rPr>
              <a:t>Barnette</a:t>
            </a:r>
            <a:r>
              <a:rPr lang="en-US" sz="2800" noProof="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rPr>
              <a:t> and </a:t>
            </a:r>
            <a:r>
              <a:rPr lang="en-US" sz="2800" noProof="0" dirty="0" err="1"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rPr>
              <a:t>Gobitis</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8" name="TextBox 7"/>
          <p:cNvSpPr txBox="1"/>
          <p:nvPr/>
        </p:nvSpPr>
        <p:spPr>
          <a:xfrm>
            <a:off x="1066800" y="3280859"/>
            <a:ext cx="7438164" cy="1987467"/>
          </a:xfrm>
          <a:prstGeom prst="rect">
            <a:avLst/>
          </a:prstGeom>
          <a:noFill/>
        </p:spPr>
        <p:txBody>
          <a:bodyPr wrap="square" rtlCol="0">
            <a:spAutoFit/>
          </a:bodyPr>
          <a:lstStyle/>
          <a:p>
            <a:pPr>
              <a:lnSpc>
                <a:spcPts val="3000"/>
              </a:lnSpc>
              <a:spcAft>
                <a:spcPts val="600"/>
              </a:spcAft>
            </a:pPr>
            <a:r>
              <a:rPr lang="en-US" sz="2000" dirty="0" smtClean="0">
                <a:solidFill>
                  <a:schemeClr val="tx2">
                    <a:lumMod val="50000"/>
                  </a:schemeClr>
                </a:solidFill>
              </a:rPr>
              <a:t>Whereas </a:t>
            </a:r>
            <a:r>
              <a:rPr lang="en-US" sz="2000" i="1" dirty="0" err="1">
                <a:solidFill>
                  <a:schemeClr val="tx2">
                    <a:lumMod val="50000"/>
                  </a:schemeClr>
                </a:solidFill>
              </a:rPr>
              <a:t>Barnette</a:t>
            </a:r>
            <a:r>
              <a:rPr lang="en-US" sz="2000" dirty="0">
                <a:solidFill>
                  <a:schemeClr val="tx2">
                    <a:lumMod val="50000"/>
                  </a:schemeClr>
                </a:solidFill>
              </a:rPr>
              <a:t> may be our most eloquent defense of religious conscience, </a:t>
            </a:r>
            <a:r>
              <a:rPr lang="en-US" sz="2000" i="1" dirty="0" err="1">
                <a:solidFill>
                  <a:schemeClr val="tx2">
                    <a:lumMod val="50000"/>
                  </a:schemeClr>
                </a:solidFill>
              </a:rPr>
              <a:t>Gobitis</a:t>
            </a:r>
            <a:r>
              <a:rPr lang="en-US" sz="2000" dirty="0">
                <a:solidFill>
                  <a:schemeClr val="tx2">
                    <a:lumMod val="50000"/>
                  </a:schemeClr>
                </a:solidFill>
              </a:rPr>
              <a:t> is an equally unwavering plea on behalf of public reason, invoking values like national unity, national security, the inculcation of patriotism, equality, and the idea that religious scruples could not justify disobedience to a general law.</a:t>
            </a:r>
          </a:p>
        </p:txBody>
      </p:sp>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90600" y="1654628"/>
            <a:ext cx="2997458" cy="1188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5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noProof="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The Tenuous Status of Conscience Claims</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9" name="TextBox 8"/>
          <p:cNvSpPr txBox="1"/>
          <p:nvPr/>
        </p:nvSpPr>
        <p:spPr>
          <a:xfrm>
            <a:off x="533400" y="1504425"/>
            <a:ext cx="7901332" cy="5098832"/>
          </a:xfrm>
          <a:prstGeom prst="rect">
            <a:avLst/>
          </a:prstGeom>
          <a:noFill/>
        </p:spPr>
        <p:txBody>
          <a:bodyPr wrap="square" rtlCol="0">
            <a:spAutoFit/>
          </a:bodyPr>
          <a:lstStyle/>
          <a:p>
            <a:pPr marL="457200" indent="-457200">
              <a:lnSpc>
                <a:spcPts val="2800"/>
              </a:lnSpc>
              <a:spcAft>
                <a:spcPts val="600"/>
              </a:spcAft>
              <a:buFont typeface="+mj-lt"/>
              <a:buAutoNum type="alphaUcPeriod"/>
            </a:pPr>
            <a:r>
              <a:rPr lang="en-US" sz="2400" dirty="0" smtClean="0">
                <a:solidFill>
                  <a:schemeClr val="tx2">
                    <a:lumMod val="50000"/>
                  </a:schemeClr>
                </a:solidFill>
              </a:rPr>
              <a:t>The United States</a:t>
            </a:r>
          </a:p>
          <a:p>
            <a:pPr marL="914400" lvl="1" indent="-457200">
              <a:spcAft>
                <a:spcPts val="600"/>
              </a:spcAft>
              <a:buFont typeface="+mj-lt"/>
              <a:buAutoNum type="romanLcPeriod"/>
            </a:pPr>
            <a:r>
              <a:rPr lang="en-US" sz="1400" dirty="0" smtClean="0">
                <a:solidFill>
                  <a:schemeClr val="tx2">
                    <a:lumMod val="50000"/>
                  </a:schemeClr>
                </a:solidFill>
              </a:rPr>
              <a:t>Cases </a:t>
            </a:r>
            <a:r>
              <a:rPr lang="en-US" sz="1400" dirty="0">
                <a:solidFill>
                  <a:schemeClr val="tx2">
                    <a:lumMod val="50000"/>
                  </a:schemeClr>
                </a:solidFill>
              </a:rPr>
              <a:t>involving the Defense of Marriage Act and Proposition </a:t>
            </a:r>
            <a:r>
              <a:rPr lang="en-US" sz="1400" dirty="0" smtClean="0">
                <a:solidFill>
                  <a:schemeClr val="tx2">
                    <a:lumMod val="50000"/>
                  </a:schemeClr>
                </a:solidFill>
              </a:rPr>
              <a:t>8.</a:t>
            </a:r>
          </a:p>
          <a:p>
            <a:pPr marL="914400" lvl="1" indent="-457200">
              <a:spcAft>
                <a:spcPts val="600"/>
              </a:spcAft>
              <a:buFont typeface="+mj-lt"/>
              <a:buAutoNum type="romanLcPeriod"/>
            </a:pPr>
            <a:r>
              <a:rPr lang="en-US" sz="1400" dirty="0" smtClean="0">
                <a:solidFill>
                  <a:schemeClr val="tx2">
                    <a:lumMod val="50000"/>
                  </a:schemeClr>
                </a:solidFill>
              </a:rPr>
              <a:t>Christian </a:t>
            </a:r>
            <a:r>
              <a:rPr lang="en-US" sz="1400" dirty="0">
                <a:solidFill>
                  <a:schemeClr val="tx2">
                    <a:lumMod val="50000"/>
                  </a:schemeClr>
                </a:solidFill>
              </a:rPr>
              <a:t>club must accept all comers, not just as members, but as leaders, on the grounds that religious standards are </a:t>
            </a:r>
            <a:r>
              <a:rPr lang="en-US" sz="1400" dirty="0" smtClean="0">
                <a:solidFill>
                  <a:schemeClr val="tx2">
                    <a:lumMod val="50000"/>
                  </a:schemeClr>
                </a:solidFill>
              </a:rPr>
              <a:t>discriminatory.</a:t>
            </a:r>
          </a:p>
          <a:p>
            <a:pPr marL="914400" lvl="1" indent="-457200">
              <a:spcAft>
                <a:spcPts val="600"/>
              </a:spcAft>
              <a:buFont typeface="+mj-lt"/>
              <a:buAutoNum type="romanLcPeriod"/>
            </a:pPr>
            <a:r>
              <a:rPr lang="en-US" sz="1400" dirty="0">
                <a:solidFill>
                  <a:schemeClr val="tx2">
                    <a:lumMod val="50000"/>
                  </a:schemeClr>
                </a:solidFill>
              </a:rPr>
              <a:t>County clerks losing </a:t>
            </a:r>
            <a:r>
              <a:rPr lang="en-US" sz="1400" dirty="0" smtClean="0">
                <a:solidFill>
                  <a:schemeClr val="tx2">
                    <a:lumMod val="50000"/>
                  </a:schemeClr>
                </a:solidFill>
              </a:rPr>
              <a:t>jobs </a:t>
            </a:r>
            <a:r>
              <a:rPr lang="en-US" sz="1400" dirty="0">
                <a:solidFill>
                  <a:schemeClr val="tx2">
                    <a:lumMod val="50000"/>
                  </a:schemeClr>
                </a:solidFill>
              </a:rPr>
              <a:t>due to </a:t>
            </a:r>
            <a:r>
              <a:rPr lang="en-US" sz="1400" dirty="0" smtClean="0">
                <a:solidFill>
                  <a:schemeClr val="tx2">
                    <a:lumMod val="50000"/>
                  </a:schemeClr>
                </a:solidFill>
              </a:rPr>
              <a:t>refusal </a:t>
            </a:r>
            <a:r>
              <a:rPr lang="en-US" sz="1400" dirty="0">
                <a:solidFill>
                  <a:schemeClr val="tx2">
                    <a:lumMod val="50000"/>
                  </a:schemeClr>
                </a:solidFill>
              </a:rPr>
              <a:t>to perform same-sex marriages, even </a:t>
            </a:r>
            <a:r>
              <a:rPr lang="en-US" sz="1400" dirty="0" smtClean="0">
                <a:solidFill>
                  <a:schemeClr val="tx2">
                    <a:lumMod val="50000"/>
                  </a:schemeClr>
                </a:solidFill>
              </a:rPr>
              <a:t>when </a:t>
            </a:r>
            <a:r>
              <a:rPr lang="en-US" sz="1400" dirty="0">
                <a:solidFill>
                  <a:schemeClr val="tx2">
                    <a:lumMod val="50000"/>
                  </a:schemeClr>
                </a:solidFill>
              </a:rPr>
              <a:t>other clerks in the same office could provide the </a:t>
            </a:r>
            <a:r>
              <a:rPr lang="en-US" sz="1400" dirty="0" smtClean="0">
                <a:solidFill>
                  <a:schemeClr val="tx2">
                    <a:lumMod val="50000"/>
                  </a:schemeClr>
                </a:solidFill>
              </a:rPr>
              <a:t>service.</a:t>
            </a:r>
          </a:p>
          <a:p>
            <a:pPr marL="914400" lvl="1" indent="-457200">
              <a:spcAft>
                <a:spcPts val="600"/>
              </a:spcAft>
              <a:buFont typeface="+mj-lt"/>
              <a:buAutoNum type="romanLcPeriod"/>
            </a:pPr>
            <a:r>
              <a:rPr lang="en-US" sz="1400" dirty="0">
                <a:solidFill>
                  <a:schemeClr val="tx2">
                    <a:lumMod val="50000"/>
                  </a:schemeClr>
                </a:solidFill>
              </a:rPr>
              <a:t> </a:t>
            </a:r>
            <a:r>
              <a:rPr lang="en-US" sz="1400" dirty="0" smtClean="0">
                <a:solidFill>
                  <a:schemeClr val="tx2">
                    <a:lumMod val="50000"/>
                  </a:schemeClr>
                </a:solidFill>
              </a:rPr>
              <a:t>Religiously </a:t>
            </a:r>
            <a:r>
              <a:rPr lang="en-US" sz="1400" dirty="0">
                <a:solidFill>
                  <a:schemeClr val="tx2">
                    <a:lumMod val="50000"/>
                  </a:schemeClr>
                </a:solidFill>
              </a:rPr>
              <a:t>affiliated adoption clinics shutting down rather than submitting to demands to facilitate same-sex couple </a:t>
            </a:r>
            <a:r>
              <a:rPr lang="en-US" sz="1400" dirty="0" smtClean="0">
                <a:solidFill>
                  <a:schemeClr val="tx2">
                    <a:lumMod val="50000"/>
                  </a:schemeClr>
                </a:solidFill>
              </a:rPr>
              <a:t>adoptions.</a:t>
            </a:r>
          </a:p>
          <a:p>
            <a:pPr marL="914400" lvl="1" indent="-457200">
              <a:spcAft>
                <a:spcPts val="600"/>
              </a:spcAft>
              <a:buFont typeface="+mj-lt"/>
              <a:buAutoNum type="romanLcPeriod"/>
            </a:pPr>
            <a:r>
              <a:rPr lang="en-US" sz="1400" dirty="0" smtClean="0">
                <a:solidFill>
                  <a:schemeClr val="tx2">
                    <a:lumMod val="50000"/>
                  </a:schemeClr>
                </a:solidFill>
              </a:rPr>
              <a:t>Pharmacists </a:t>
            </a:r>
            <a:r>
              <a:rPr lang="en-US" sz="1400" dirty="0">
                <a:solidFill>
                  <a:schemeClr val="tx2">
                    <a:lumMod val="50000"/>
                  </a:schemeClr>
                </a:solidFill>
              </a:rPr>
              <a:t>losing their jobs because of their conscience-based refusal to fill prescriptions for contraceptive or </a:t>
            </a:r>
            <a:r>
              <a:rPr lang="en-US" sz="1400" dirty="0" err="1" smtClean="0">
                <a:solidFill>
                  <a:schemeClr val="tx2">
                    <a:lumMod val="50000"/>
                  </a:schemeClr>
                </a:solidFill>
              </a:rPr>
              <a:t>abortifacient</a:t>
            </a:r>
            <a:r>
              <a:rPr lang="en-US" sz="1400" dirty="0" smtClean="0">
                <a:solidFill>
                  <a:schemeClr val="tx2">
                    <a:lumMod val="50000"/>
                  </a:schemeClr>
                </a:solidFill>
              </a:rPr>
              <a:t> drugs.</a:t>
            </a:r>
          </a:p>
          <a:p>
            <a:pPr marL="914400" lvl="1" indent="-457200">
              <a:spcAft>
                <a:spcPts val="600"/>
              </a:spcAft>
              <a:buFont typeface="+mj-lt"/>
              <a:buAutoNum type="romanLcPeriod"/>
            </a:pPr>
            <a:r>
              <a:rPr lang="en-US" sz="1400" dirty="0" smtClean="0">
                <a:solidFill>
                  <a:schemeClr val="tx2">
                    <a:lumMod val="50000"/>
                  </a:schemeClr>
                </a:solidFill>
              </a:rPr>
              <a:t>Employers </a:t>
            </a:r>
            <a:r>
              <a:rPr lang="en-US" sz="1400" dirty="0">
                <a:solidFill>
                  <a:schemeClr val="tx2">
                    <a:lumMod val="50000"/>
                  </a:schemeClr>
                </a:solidFill>
              </a:rPr>
              <a:t>being denied an exemption from </a:t>
            </a:r>
            <a:r>
              <a:rPr lang="en-US" sz="1400" dirty="0" err="1">
                <a:solidFill>
                  <a:schemeClr val="tx2">
                    <a:lumMod val="50000"/>
                  </a:schemeClr>
                </a:solidFill>
              </a:rPr>
              <a:t>Obamacare</a:t>
            </a:r>
            <a:r>
              <a:rPr lang="en-US" sz="1400" dirty="0">
                <a:solidFill>
                  <a:schemeClr val="tx2">
                    <a:lumMod val="50000"/>
                  </a:schemeClr>
                </a:solidFill>
              </a:rPr>
              <a:t> rules requiring their insurance plans to cover contraceptives and morning-after </a:t>
            </a:r>
            <a:r>
              <a:rPr lang="en-US" sz="1400" dirty="0" smtClean="0">
                <a:solidFill>
                  <a:schemeClr val="tx2">
                    <a:lumMod val="50000"/>
                  </a:schemeClr>
                </a:solidFill>
              </a:rPr>
              <a:t>pills.</a:t>
            </a:r>
          </a:p>
          <a:p>
            <a:pPr marL="914400" lvl="1" indent="-457200">
              <a:spcAft>
                <a:spcPts val="600"/>
              </a:spcAft>
              <a:buFont typeface="+mj-lt"/>
              <a:buAutoNum type="romanLcPeriod"/>
            </a:pPr>
            <a:r>
              <a:rPr lang="en-US" sz="1400" dirty="0">
                <a:solidFill>
                  <a:schemeClr val="tx2">
                    <a:lumMod val="50000"/>
                  </a:schemeClr>
                </a:solidFill>
              </a:rPr>
              <a:t> </a:t>
            </a:r>
            <a:r>
              <a:rPr lang="en-US" sz="1400" dirty="0" smtClean="0">
                <a:solidFill>
                  <a:schemeClr val="tx2">
                    <a:lumMod val="50000"/>
                  </a:schemeClr>
                </a:solidFill>
              </a:rPr>
              <a:t>A </a:t>
            </a:r>
            <a:r>
              <a:rPr lang="en-US" sz="1400" dirty="0">
                <a:solidFill>
                  <a:schemeClr val="tx2">
                    <a:lumMod val="50000"/>
                  </a:schemeClr>
                </a:solidFill>
              </a:rPr>
              <a:t>wedding photographer being found in violation of antidiscrimination laws for </a:t>
            </a:r>
            <a:r>
              <a:rPr lang="en-US" sz="1400" dirty="0" smtClean="0">
                <a:solidFill>
                  <a:schemeClr val="tx2">
                    <a:lumMod val="50000"/>
                  </a:schemeClr>
                </a:solidFill>
              </a:rPr>
              <a:t/>
            </a:r>
            <a:br>
              <a:rPr lang="en-US" sz="1400" dirty="0" smtClean="0">
                <a:solidFill>
                  <a:schemeClr val="tx2">
                    <a:lumMod val="50000"/>
                  </a:schemeClr>
                </a:solidFill>
              </a:rPr>
            </a:br>
            <a:r>
              <a:rPr lang="en-US" sz="1400" dirty="0" smtClean="0">
                <a:solidFill>
                  <a:schemeClr val="tx2">
                    <a:lumMod val="50000"/>
                  </a:schemeClr>
                </a:solidFill>
              </a:rPr>
              <a:t> declining </a:t>
            </a:r>
            <a:r>
              <a:rPr lang="en-US" sz="1400" dirty="0">
                <a:solidFill>
                  <a:schemeClr val="tx2">
                    <a:lumMod val="50000"/>
                  </a:schemeClr>
                </a:solidFill>
              </a:rPr>
              <a:t>to photograph a same-sex </a:t>
            </a:r>
            <a:r>
              <a:rPr lang="en-US" sz="1400" dirty="0" smtClean="0">
                <a:solidFill>
                  <a:schemeClr val="tx2">
                    <a:lumMod val="50000"/>
                  </a:schemeClr>
                </a:solidFill>
              </a:rPr>
              <a:t>wedding.</a:t>
            </a:r>
          </a:p>
          <a:p>
            <a:pPr marL="914400" lvl="1" indent="-457200">
              <a:spcAft>
                <a:spcPts val="600"/>
              </a:spcAft>
              <a:buFont typeface="+mj-lt"/>
              <a:buAutoNum type="romanLcPeriod"/>
            </a:pPr>
            <a:r>
              <a:rPr lang="en-US" sz="1400" dirty="0">
                <a:solidFill>
                  <a:schemeClr val="tx2">
                    <a:lumMod val="50000"/>
                  </a:schemeClr>
                </a:solidFill>
              </a:rPr>
              <a:t>Courts forcing an Amish girl to receive </a:t>
            </a:r>
            <a:r>
              <a:rPr lang="en-US" sz="1400" dirty="0" smtClean="0">
                <a:solidFill>
                  <a:schemeClr val="tx2">
                    <a:lumMod val="50000"/>
                  </a:schemeClr>
                </a:solidFill>
              </a:rPr>
              <a:t>chemotherapy </a:t>
            </a:r>
            <a:r>
              <a:rPr lang="en-US" sz="1400" dirty="0">
                <a:solidFill>
                  <a:schemeClr val="tx2">
                    <a:lumMod val="50000"/>
                  </a:schemeClr>
                </a:solidFill>
              </a:rPr>
              <a:t>against her </a:t>
            </a:r>
            <a:r>
              <a:rPr lang="en-US" sz="1400" dirty="0" smtClean="0">
                <a:solidFill>
                  <a:schemeClr val="tx2">
                    <a:lumMod val="50000"/>
                  </a:schemeClr>
                </a:solidFill>
              </a:rPr>
              <a:t>wishes.</a:t>
            </a:r>
          </a:p>
          <a:p>
            <a:pPr marL="914400" lvl="1" indent="-457200">
              <a:spcAft>
                <a:spcPts val="600"/>
              </a:spcAft>
              <a:buFont typeface="+mj-lt"/>
              <a:buAutoNum type="romanLcPeriod"/>
            </a:pPr>
            <a:r>
              <a:rPr lang="en-US" sz="1400" dirty="0" smtClean="0">
                <a:solidFill>
                  <a:schemeClr val="tx2">
                    <a:lumMod val="50000"/>
                  </a:schemeClr>
                </a:solidFill>
              </a:rPr>
              <a:t>Dartmouth </a:t>
            </a:r>
            <a:r>
              <a:rPr lang="en-US" sz="1400" dirty="0">
                <a:solidFill>
                  <a:schemeClr val="tx2">
                    <a:lumMod val="50000"/>
                  </a:schemeClr>
                </a:solidFill>
              </a:rPr>
              <a:t>College bishop being fired over his views on </a:t>
            </a:r>
            <a:r>
              <a:rPr lang="en-US" sz="1400" dirty="0" smtClean="0">
                <a:solidFill>
                  <a:schemeClr val="tx2">
                    <a:lumMod val="50000"/>
                  </a:schemeClr>
                </a:solidFill>
              </a:rPr>
              <a:t>homosexuality.</a:t>
            </a:r>
          </a:p>
          <a:p>
            <a:pPr marL="914400" lvl="1" indent="-457200">
              <a:spcAft>
                <a:spcPts val="600"/>
              </a:spcAft>
              <a:buFont typeface="+mj-lt"/>
              <a:buAutoNum type="romanLcPeriod"/>
            </a:pPr>
            <a:r>
              <a:rPr lang="en-US" sz="1400" dirty="0" smtClean="0">
                <a:solidFill>
                  <a:schemeClr val="tx2">
                    <a:lumMod val="50000"/>
                  </a:schemeClr>
                </a:solidFill>
              </a:rPr>
              <a:t>Legislative </a:t>
            </a:r>
            <a:r>
              <a:rPr lang="en-US" sz="1400" dirty="0">
                <a:solidFill>
                  <a:schemeClr val="tx2">
                    <a:lumMod val="50000"/>
                  </a:schemeClr>
                </a:solidFill>
              </a:rPr>
              <a:t>proposal in California would deny tax exempt status to organizations </a:t>
            </a:r>
            <a:r>
              <a:rPr lang="en-US" sz="1400" dirty="0" smtClean="0">
                <a:solidFill>
                  <a:schemeClr val="tx2">
                    <a:lumMod val="50000"/>
                  </a:schemeClr>
                </a:solidFill>
              </a:rPr>
              <a:t>                          such </a:t>
            </a:r>
            <a:r>
              <a:rPr lang="en-US" sz="1400" dirty="0">
                <a:solidFill>
                  <a:schemeClr val="tx2">
                    <a:lumMod val="50000"/>
                  </a:schemeClr>
                </a:solidFill>
              </a:rPr>
              <a:t>as Little League and the Boy Scouts, due to their allegedly discriminatory </a:t>
            </a:r>
            <a:r>
              <a:rPr lang="en-US" sz="1400" dirty="0" smtClean="0">
                <a:solidFill>
                  <a:schemeClr val="tx2">
                    <a:lumMod val="50000"/>
                  </a:schemeClr>
                </a:solidFill>
              </a:rPr>
              <a:t>                          policies.</a:t>
            </a:r>
            <a:endParaRPr lang="en-US" dirty="0">
              <a:solidFill>
                <a:schemeClr val="tx2">
                  <a:lumMod val="50000"/>
                </a:schemeClr>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057400"/>
            <a:ext cx="548640" cy="68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080" y="4055746"/>
            <a:ext cx="627017"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3810" y="4545330"/>
            <a:ext cx="548640" cy="828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Boy Scouts attend a Memorial Day event in Los Angeles in May. A bill under consideration by the California Legislature would take away the tax-exempt status of the Boy Scouts of Americ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0450" y="5588935"/>
            <a:ext cx="1371600" cy="77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770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The Tenuous Status of Conscience Claims</a:t>
            </a:r>
            <a:endPar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058" y="6313518"/>
            <a:ext cx="365760" cy="365760"/>
          </a:xfrm>
          <a:prstGeom prst="rect">
            <a:avLst/>
          </a:prstGeom>
        </p:spPr>
      </p:pic>
      <p:sp>
        <p:nvSpPr>
          <p:cNvPr id="9" name="TextBox 8"/>
          <p:cNvSpPr txBox="1"/>
          <p:nvPr/>
        </p:nvSpPr>
        <p:spPr>
          <a:xfrm>
            <a:off x="665757" y="1485528"/>
            <a:ext cx="7467600" cy="5329664"/>
          </a:xfrm>
          <a:prstGeom prst="rect">
            <a:avLst/>
          </a:prstGeom>
          <a:noFill/>
        </p:spPr>
        <p:txBody>
          <a:bodyPr wrap="square" rtlCol="0">
            <a:spAutoFit/>
          </a:bodyPr>
          <a:lstStyle/>
          <a:p>
            <a:pPr marL="457200" indent="-457200">
              <a:lnSpc>
                <a:spcPts val="2800"/>
              </a:lnSpc>
              <a:spcAft>
                <a:spcPts val="1200"/>
              </a:spcAft>
              <a:buFont typeface="+mj-lt"/>
              <a:buAutoNum type="alphaUcPeriod" startAt="2"/>
            </a:pPr>
            <a:r>
              <a:rPr lang="en-US" sz="2400" dirty="0" smtClean="0">
                <a:solidFill>
                  <a:schemeClr val="tx2">
                    <a:lumMod val="50000"/>
                  </a:schemeClr>
                </a:solidFill>
              </a:rPr>
              <a:t>Europe</a:t>
            </a:r>
            <a:endParaRPr lang="en-US" sz="2400" dirty="0">
              <a:solidFill>
                <a:schemeClr val="tx2">
                  <a:lumMod val="50000"/>
                </a:schemeClr>
              </a:solidFill>
            </a:endParaRPr>
          </a:p>
          <a:p>
            <a:pPr marL="914400" lvl="1" indent="-457200">
              <a:spcAft>
                <a:spcPts val="700"/>
              </a:spcAft>
              <a:buFont typeface="+mj-lt"/>
              <a:buAutoNum type="romanLcPeriod"/>
            </a:pPr>
            <a:r>
              <a:rPr lang="en-US" sz="1400" dirty="0" smtClean="0">
                <a:solidFill>
                  <a:schemeClr val="tx2">
                    <a:lumMod val="50000"/>
                  </a:schemeClr>
                </a:solidFill>
              </a:rPr>
              <a:t>In </a:t>
            </a:r>
            <a:r>
              <a:rPr lang="en-US" sz="1400" dirty="0">
                <a:solidFill>
                  <a:schemeClr val="tx2">
                    <a:lumMod val="50000"/>
                  </a:schemeClr>
                </a:solidFill>
              </a:rPr>
              <a:t>cases from England involving religious conscience, the European Court of Human Rights sends mixed </a:t>
            </a:r>
            <a:r>
              <a:rPr lang="en-US" sz="1400" dirty="0" smtClean="0">
                <a:solidFill>
                  <a:schemeClr val="tx2">
                    <a:lumMod val="50000"/>
                  </a:schemeClr>
                </a:solidFill>
              </a:rPr>
              <a:t>signals:</a:t>
            </a:r>
          </a:p>
          <a:p>
            <a:pPr marL="1371600" lvl="2" indent="-457200">
              <a:spcAft>
                <a:spcPts val="700"/>
              </a:spcAft>
              <a:buFont typeface="+mj-lt"/>
              <a:buAutoNum type="alphaLcPeriod"/>
            </a:pPr>
            <a:r>
              <a:rPr lang="en-US" sz="1400" dirty="0" smtClean="0">
                <a:solidFill>
                  <a:schemeClr val="tx2">
                    <a:lumMod val="50000"/>
                  </a:schemeClr>
                </a:solidFill>
              </a:rPr>
              <a:t>upholding </a:t>
            </a:r>
            <a:r>
              <a:rPr lang="en-US" sz="1400" dirty="0">
                <a:solidFill>
                  <a:schemeClr val="tx2">
                    <a:lumMod val="50000"/>
                  </a:schemeClr>
                </a:solidFill>
              </a:rPr>
              <a:t>the right of a British Airways employee (Nadia </a:t>
            </a:r>
            <a:r>
              <a:rPr lang="en-US" sz="1400" dirty="0" err="1">
                <a:solidFill>
                  <a:schemeClr val="tx2">
                    <a:lumMod val="50000"/>
                  </a:schemeClr>
                </a:solidFill>
              </a:rPr>
              <a:t>Eweida</a:t>
            </a:r>
            <a:r>
              <a:rPr lang="en-US" sz="1400" dirty="0">
                <a:solidFill>
                  <a:schemeClr val="tx2">
                    <a:lumMod val="50000"/>
                  </a:schemeClr>
                </a:solidFill>
              </a:rPr>
              <a:t>) to wear a small cross at work, </a:t>
            </a:r>
            <a:endParaRPr lang="en-US" sz="1400" dirty="0" smtClean="0">
              <a:solidFill>
                <a:schemeClr val="tx2">
                  <a:lumMod val="50000"/>
                </a:schemeClr>
              </a:solidFill>
            </a:endParaRPr>
          </a:p>
          <a:p>
            <a:pPr marL="1371600" lvl="2" indent="-457200">
              <a:spcAft>
                <a:spcPts val="700"/>
              </a:spcAft>
              <a:buFont typeface="+mj-lt"/>
              <a:buAutoNum type="alphaLcPeriod"/>
            </a:pPr>
            <a:r>
              <a:rPr lang="en-US" sz="1400" dirty="0" smtClean="0">
                <a:solidFill>
                  <a:schemeClr val="tx2">
                    <a:lumMod val="50000"/>
                  </a:schemeClr>
                </a:solidFill>
              </a:rPr>
              <a:t>but </a:t>
            </a:r>
            <a:r>
              <a:rPr lang="en-US" sz="1400" dirty="0">
                <a:solidFill>
                  <a:schemeClr val="tx2">
                    <a:lumMod val="50000"/>
                  </a:schemeClr>
                </a:solidFill>
              </a:rPr>
              <a:t>denying a similar right on grounds of hygiene and safety to a geriatrics nurse (Shirley Chaplin) who had worn a small crucifix necklace for thirty years, </a:t>
            </a:r>
            <a:endParaRPr lang="en-US" sz="1400" dirty="0" smtClean="0">
              <a:solidFill>
                <a:schemeClr val="tx2">
                  <a:lumMod val="50000"/>
                </a:schemeClr>
              </a:solidFill>
            </a:endParaRPr>
          </a:p>
          <a:p>
            <a:pPr marL="1371600" lvl="2" indent="-457200">
              <a:spcAft>
                <a:spcPts val="700"/>
              </a:spcAft>
              <a:buFont typeface="+mj-lt"/>
              <a:buAutoNum type="alphaLcPeriod"/>
            </a:pPr>
            <a:r>
              <a:rPr lang="en-US" sz="1400" dirty="0" smtClean="0">
                <a:solidFill>
                  <a:schemeClr val="tx2">
                    <a:lumMod val="50000"/>
                  </a:schemeClr>
                </a:solidFill>
              </a:rPr>
              <a:t>upholding </a:t>
            </a:r>
            <a:r>
              <a:rPr lang="en-US" sz="1400" dirty="0">
                <a:solidFill>
                  <a:schemeClr val="tx2">
                    <a:lumMod val="50000"/>
                  </a:schemeClr>
                </a:solidFill>
              </a:rPr>
              <a:t>the dismissal of a therapist (Gary McFarlane) who objected to counseling same-sex couples, </a:t>
            </a:r>
            <a:endParaRPr lang="en-US" sz="1400" dirty="0" smtClean="0">
              <a:solidFill>
                <a:schemeClr val="tx2">
                  <a:lumMod val="50000"/>
                </a:schemeClr>
              </a:solidFill>
            </a:endParaRPr>
          </a:p>
          <a:p>
            <a:pPr marL="1371600" lvl="2" indent="-457200">
              <a:spcAft>
                <a:spcPts val="700"/>
              </a:spcAft>
              <a:buFont typeface="+mj-lt"/>
              <a:buAutoNum type="alphaLcPeriod"/>
            </a:pPr>
            <a:r>
              <a:rPr lang="en-US" sz="1400" dirty="0" smtClean="0">
                <a:solidFill>
                  <a:schemeClr val="tx2">
                    <a:lumMod val="50000"/>
                  </a:schemeClr>
                </a:solidFill>
              </a:rPr>
              <a:t>and </a:t>
            </a:r>
            <a:r>
              <a:rPr lang="en-US" sz="1400" dirty="0">
                <a:solidFill>
                  <a:schemeClr val="tx2">
                    <a:lumMod val="50000"/>
                  </a:schemeClr>
                </a:solidFill>
              </a:rPr>
              <a:t>denying the claim of a marriage registrar (Lillian </a:t>
            </a:r>
            <a:r>
              <a:rPr lang="en-US" sz="1400" dirty="0" err="1">
                <a:solidFill>
                  <a:schemeClr val="tx2">
                    <a:lumMod val="50000"/>
                  </a:schemeClr>
                </a:solidFill>
              </a:rPr>
              <a:t>Ladele</a:t>
            </a:r>
            <a:r>
              <a:rPr lang="en-US" sz="1400" dirty="0">
                <a:solidFill>
                  <a:schemeClr val="tx2">
                    <a:lumMod val="50000"/>
                  </a:schemeClr>
                </a:solidFill>
              </a:rPr>
              <a:t>) who objected to conducting civil same-sex partnership ceremonies. </a:t>
            </a:r>
            <a:endParaRPr lang="en-US" sz="1400" dirty="0" smtClean="0">
              <a:solidFill>
                <a:schemeClr val="tx2">
                  <a:lumMod val="50000"/>
                </a:schemeClr>
              </a:solidFill>
            </a:endParaRPr>
          </a:p>
          <a:p>
            <a:pPr marL="914400" lvl="1" indent="-457200">
              <a:spcAft>
                <a:spcPts val="700"/>
              </a:spcAft>
              <a:buFont typeface="+mj-lt"/>
              <a:buAutoNum type="romanLcPeriod"/>
            </a:pPr>
            <a:r>
              <a:rPr lang="en-US" sz="1400" dirty="0" smtClean="0">
                <a:solidFill>
                  <a:schemeClr val="tx2">
                    <a:lumMod val="50000"/>
                  </a:schemeClr>
                </a:solidFill>
              </a:rPr>
              <a:t>In </a:t>
            </a:r>
            <a:r>
              <a:rPr lang="en-US" sz="1400" dirty="0">
                <a:solidFill>
                  <a:schemeClr val="tx2">
                    <a:lumMod val="50000"/>
                  </a:schemeClr>
                </a:solidFill>
              </a:rPr>
              <a:t>Ireland, doctors being forced to provide abortions despite their conscientious objections. </a:t>
            </a:r>
            <a:endParaRPr lang="en-US" sz="1400" dirty="0" smtClean="0">
              <a:solidFill>
                <a:schemeClr val="tx2">
                  <a:lumMod val="50000"/>
                </a:schemeClr>
              </a:solidFill>
            </a:endParaRPr>
          </a:p>
          <a:p>
            <a:pPr marL="914400" lvl="1" indent="-457200">
              <a:spcAft>
                <a:spcPts val="700"/>
              </a:spcAft>
              <a:buFont typeface="+mj-lt"/>
              <a:buAutoNum type="romanLcPeriod"/>
            </a:pPr>
            <a:r>
              <a:rPr lang="en-US" sz="1400" dirty="0" smtClean="0">
                <a:solidFill>
                  <a:schemeClr val="tx2">
                    <a:lumMod val="50000"/>
                  </a:schemeClr>
                </a:solidFill>
              </a:rPr>
              <a:t>Turkey </a:t>
            </a:r>
            <a:r>
              <a:rPr lang="en-US" sz="1400" dirty="0">
                <a:solidFill>
                  <a:schemeClr val="tx2">
                    <a:lumMod val="50000"/>
                  </a:schemeClr>
                </a:solidFill>
              </a:rPr>
              <a:t>admitting having secret identity codes for religious minorities. </a:t>
            </a:r>
            <a:endParaRPr lang="en-US" sz="1400" dirty="0" smtClean="0">
              <a:solidFill>
                <a:schemeClr val="tx2">
                  <a:lumMod val="50000"/>
                </a:schemeClr>
              </a:solidFill>
            </a:endParaRPr>
          </a:p>
          <a:p>
            <a:pPr marL="914400" lvl="1" indent="-457200">
              <a:spcAft>
                <a:spcPts val="700"/>
              </a:spcAft>
              <a:buFont typeface="+mj-lt"/>
              <a:buAutoNum type="romanLcPeriod"/>
            </a:pPr>
            <a:r>
              <a:rPr lang="en-US" sz="1400" dirty="0" smtClean="0">
                <a:solidFill>
                  <a:schemeClr val="tx2">
                    <a:lumMod val="50000"/>
                  </a:schemeClr>
                </a:solidFill>
              </a:rPr>
              <a:t>Kazakh </a:t>
            </a:r>
            <a:r>
              <a:rPr lang="en-US" sz="1400" dirty="0">
                <a:solidFill>
                  <a:schemeClr val="tx2">
                    <a:lumMod val="50000"/>
                  </a:schemeClr>
                </a:solidFill>
              </a:rPr>
              <a:t>Baptists being fined for worship meetings. </a:t>
            </a:r>
            <a:endParaRPr lang="en-US" sz="1400" dirty="0" smtClean="0">
              <a:solidFill>
                <a:schemeClr val="tx2">
                  <a:lumMod val="50000"/>
                </a:schemeClr>
              </a:solidFill>
            </a:endParaRPr>
          </a:p>
          <a:p>
            <a:pPr marL="914400" lvl="1" indent="-457200">
              <a:spcAft>
                <a:spcPts val="700"/>
              </a:spcAft>
              <a:buFont typeface="+mj-lt"/>
              <a:buAutoNum type="romanLcPeriod"/>
            </a:pPr>
            <a:r>
              <a:rPr lang="en-US" sz="1400" dirty="0" smtClean="0">
                <a:solidFill>
                  <a:schemeClr val="tx2">
                    <a:lumMod val="50000"/>
                  </a:schemeClr>
                </a:solidFill>
              </a:rPr>
              <a:t>Same-sex </a:t>
            </a:r>
            <a:r>
              <a:rPr lang="en-US" sz="1400" dirty="0">
                <a:solidFill>
                  <a:schemeClr val="tx2">
                    <a:lumMod val="50000"/>
                  </a:schemeClr>
                </a:solidFill>
              </a:rPr>
              <a:t>couples suing the Church of England for marriage rights. </a:t>
            </a:r>
            <a:endParaRPr lang="en-US" sz="1400" dirty="0" smtClean="0">
              <a:solidFill>
                <a:schemeClr val="tx2">
                  <a:lumMod val="50000"/>
                </a:schemeClr>
              </a:solidFill>
            </a:endParaRPr>
          </a:p>
          <a:p>
            <a:pPr marL="914400" lvl="1" indent="-457200">
              <a:spcAft>
                <a:spcPts val="700"/>
              </a:spcAft>
              <a:buFont typeface="+mj-lt"/>
              <a:buAutoNum type="romanLcPeriod"/>
            </a:pPr>
            <a:r>
              <a:rPr lang="en-US" sz="1400" dirty="0" smtClean="0">
                <a:solidFill>
                  <a:schemeClr val="tx2">
                    <a:lumMod val="50000"/>
                  </a:schemeClr>
                </a:solidFill>
              </a:rPr>
              <a:t>In Russia, religious groups, texts, activities falling under the </a:t>
            </a:r>
            <a:r>
              <a:rPr lang="en-US" sz="1400" dirty="0">
                <a:solidFill>
                  <a:schemeClr val="tx2">
                    <a:lumMod val="50000"/>
                  </a:schemeClr>
                </a:solidFill>
              </a:rPr>
              <a:t/>
            </a:r>
            <a:br>
              <a:rPr lang="en-US" sz="1400" dirty="0">
                <a:solidFill>
                  <a:schemeClr val="tx2">
                    <a:lumMod val="50000"/>
                  </a:schemeClr>
                </a:solidFill>
              </a:rPr>
            </a:br>
            <a:r>
              <a:rPr lang="en-US" sz="1400" dirty="0" smtClean="0">
                <a:solidFill>
                  <a:schemeClr val="tx2">
                    <a:lumMod val="50000"/>
                  </a:schemeClr>
                </a:solidFill>
              </a:rPr>
              <a:t>condemnation of new “extremism” laws. </a:t>
            </a:r>
            <a:endParaRPr lang="en-US" sz="1400" dirty="0">
              <a:solidFill>
                <a:schemeClr val="tx2">
                  <a:lumMod val="50000"/>
                </a:schemeClr>
              </a:solidFill>
            </a:endParaRPr>
          </a:p>
          <a:p>
            <a:pPr>
              <a:spcAft>
                <a:spcPts val="600"/>
              </a:spcAft>
            </a:pPr>
            <a:endParaRPr lang="en-US" sz="1400" dirty="0" smtClean="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791" y="2468548"/>
            <a:ext cx="548640" cy="726475"/>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791" y="3238133"/>
            <a:ext cx="548640" cy="76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0208" y="5888832"/>
            <a:ext cx="1188720" cy="790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4568" y="4123137"/>
            <a:ext cx="1005840" cy="705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5973" y="3352800"/>
            <a:ext cx="1005840" cy="669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72533" y="4828726"/>
            <a:ext cx="731520" cy="954694"/>
          </a:xfrm>
          <a:prstGeom prst="rect">
            <a:avLst/>
          </a:prstGeom>
        </p:spPr>
      </p:pic>
    </p:spTree>
    <p:extLst>
      <p:ext uri="{BB962C8B-B14F-4D97-AF65-F5344CB8AC3E}">
        <p14:creationId xmlns:p14="http://schemas.microsoft.com/office/powerpoint/2010/main" val="3378543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63" y="1300162"/>
            <a:ext cx="742948" cy="5562600"/>
          </a:xfrm>
          <a:prstGeom prst="rect">
            <a:avLst/>
          </a:prstGeom>
          <a:solidFill>
            <a:srgbClr val="3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63" y="0"/>
            <a:ext cx="9148763"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4763" y="200024"/>
            <a:ext cx="9148763"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32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Public Reason</a:t>
            </a:r>
            <a:endParaRPr kumimoji="0" lang="en-US" sz="32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585" y="6192554"/>
            <a:ext cx="457200" cy="457200"/>
          </a:xfrm>
          <a:prstGeom prst="rect">
            <a:avLst/>
          </a:prstGeom>
        </p:spPr>
      </p:pic>
      <p:sp>
        <p:nvSpPr>
          <p:cNvPr id="16" name="TextBox 15"/>
          <p:cNvSpPr txBox="1"/>
          <p:nvPr/>
        </p:nvSpPr>
        <p:spPr>
          <a:xfrm>
            <a:off x="1447800" y="3086318"/>
            <a:ext cx="6910732" cy="1990288"/>
          </a:xfrm>
          <a:prstGeom prst="rect">
            <a:avLst/>
          </a:prstGeom>
          <a:noFill/>
        </p:spPr>
        <p:txBody>
          <a:bodyPr wrap="square" rtlCol="0">
            <a:spAutoFit/>
          </a:bodyPr>
          <a:lstStyle/>
          <a:p>
            <a:pPr marL="457200" indent="-457200">
              <a:lnSpc>
                <a:spcPts val="2800"/>
              </a:lnSpc>
              <a:spcAft>
                <a:spcPts val="1200"/>
              </a:spcAft>
              <a:buFont typeface="+mj-lt"/>
              <a:buAutoNum type="alphaUcPeriod"/>
            </a:pPr>
            <a:r>
              <a:rPr lang="en-US" sz="2400" dirty="0" smtClean="0">
                <a:solidFill>
                  <a:schemeClr val="tx2">
                    <a:lumMod val="50000"/>
                  </a:schemeClr>
                </a:solidFill>
              </a:rPr>
              <a:t>John Rawls</a:t>
            </a:r>
          </a:p>
          <a:p>
            <a:pPr marL="457200" indent="-457200">
              <a:lnSpc>
                <a:spcPts val="2800"/>
              </a:lnSpc>
              <a:spcAft>
                <a:spcPts val="1200"/>
              </a:spcAft>
              <a:buFont typeface="+mj-lt"/>
              <a:buAutoNum type="alphaUcPeriod"/>
            </a:pPr>
            <a:r>
              <a:rPr lang="en-US" sz="2400" dirty="0" smtClean="0">
                <a:solidFill>
                  <a:schemeClr val="tx2">
                    <a:lumMod val="50000"/>
                  </a:schemeClr>
                </a:solidFill>
              </a:rPr>
              <a:t>Kent </a:t>
            </a:r>
            <a:r>
              <a:rPr lang="en-US" sz="2400" dirty="0" err="1" smtClean="0">
                <a:solidFill>
                  <a:schemeClr val="tx2">
                    <a:lumMod val="50000"/>
                  </a:schemeClr>
                </a:solidFill>
              </a:rPr>
              <a:t>Greenawalt</a:t>
            </a:r>
            <a:endParaRPr lang="en-US" sz="2400" dirty="0" smtClean="0">
              <a:solidFill>
                <a:schemeClr val="tx2">
                  <a:lumMod val="50000"/>
                </a:schemeClr>
              </a:solidFill>
            </a:endParaRPr>
          </a:p>
          <a:p>
            <a:pPr marL="457200" indent="-457200">
              <a:lnSpc>
                <a:spcPts val="2800"/>
              </a:lnSpc>
              <a:spcAft>
                <a:spcPts val="1200"/>
              </a:spcAft>
              <a:buFont typeface="+mj-lt"/>
              <a:buAutoNum type="alphaUcPeriod"/>
            </a:pPr>
            <a:r>
              <a:rPr lang="en-US" sz="2400" dirty="0" smtClean="0">
                <a:solidFill>
                  <a:schemeClr val="tx2">
                    <a:lumMod val="50000"/>
                  </a:schemeClr>
                </a:solidFill>
              </a:rPr>
              <a:t>Bruce Ackerman</a:t>
            </a:r>
            <a:endParaRPr lang="en-US" sz="2400" dirty="0">
              <a:solidFill>
                <a:schemeClr val="tx2">
                  <a:lumMod val="50000"/>
                </a:schemeClr>
              </a:solidFill>
            </a:endParaRPr>
          </a:p>
          <a:p>
            <a:pPr marL="457200" indent="-457200">
              <a:lnSpc>
                <a:spcPts val="2800"/>
              </a:lnSpc>
              <a:spcAft>
                <a:spcPts val="1200"/>
              </a:spcAft>
              <a:buFont typeface="+mj-lt"/>
              <a:buAutoNum type="alphaUcPeriod"/>
            </a:pPr>
            <a:endParaRPr lang="en-US" sz="2400" dirty="0"/>
          </a:p>
        </p:txBody>
      </p:sp>
      <p:pic>
        <p:nvPicPr>
          <p:cNvPr id="9218" name="Picture 2" descr="http://www.publicreason.ro/upload/coperta1-4%20Public%20Reason%204%20(1)-02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650" y="2514600"/>
            <a:ext cx="1554480" cy="235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460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6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John Rawls: The Collective Reason of Equal Citizens</a:t>
            </a:r>
            <a:endParaRPr kumimoji="0" lang="en-US" sz="26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2804" y="2667000"/>
            <a:ext cx="1463040" cy="235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50874" y="5004390"/>
            <a:ext cx="1866900" cy="338554"/>
          </a:xfrm>
          <a:prstGeom prst="rect">
            <a:avLst/>
          </a:prstGeom>
          <a:noFill/>
        </p:spPr>
        <p:txBody>
          <a:bodyPr wrap="square" rtlCol="0">
            <a:spAutoFit/>
          </a:bodyPr>
          <a:lstStyle/>
          <a:p>
            <a:pPr algn="ctr"/>
            <a:r>
              <a:rPr lang="en-US" sz="1600" dirty="0" smtClean="0">
                <a:solidFill>
                  <a:schemeClr val="accent1">
                    <a:lumMod val="75000"/>
                  </a:schemeClr>
                </a:solidFill>
              </a:rPr>
              <a:t>John Rawls</a:t>
            </a:r>
            <a:endParaRPr lang="en-US" sz="1600" dirty="0">
              <a:solidFill>
                <a:schemeClr val="accent1">
                  <a:lumMod val="75000"/>
                </a:schemeClr>
              </a:solidFill>
            </a:endParaRPr>
          </a:p>
        </p:txBody>
      </p:sp>
      <p:sp>
        <p:nvSpPr>
          <p:cNvPr id="10" name="TextBox 9"/>
          <p:cNvSpPr txBox="1"/>
          <p:nvPr/>
        </p:nvSpPr>
        <p:spPr>
          <a:xfrm>
            <a:off x="945399" y="1582435"/>
            <a:ext cx="5715000" cy="4670509"/>
          </a:xfrm>
          <a:prstGeom prst="rect">
            <a:avLst/>
          </a:prstGeom>
          <a:noFill/>
        </p:spPr>
        <p:txBody>
          <a:bodyPr wrap="square" rtlCol="0">
            <a:spAutoFit/>
          </a:bodyPr>
          <a:lstStyle/>
          <a:p>
            <a:pPr>
              <a:lnSpc>
                <a:spcPts val="2700"/>
              </a:lnSpc>
              <a:spcAft>
                <a:spcPts val="600"/>
              </a:spcAft>
            </a:pPr>
            <a:r>
              <a:rPr lang="en-US" dirty="0">
                <a:solidFill>
                  <a:schemeClr val="tx2">
                    <a:lumMod val="50000"/>
                  </a:schemeClr>
                </a:solidFill>
              </a:rPr>
              <a:t>“To begin: in a democratic society public reason is the reason of equal citizens who, as a collective body, exercise final political and coercive power over one another in enacting laws and in amending their constitution</a:t>
            </a:r>
            <a:r>
              <a:rPr lang="en-US" dirty="0" smtClean="0">
                <a:solidFill>
                  <a:schemeClr val="tx2">
                    <a:lumMod val="50000"/>
                  </a:schemeClr>
                </a:solidFill>
              </a:rPr>
              <a:t>.</a:t>
            </a:r>
          </a:p>
          <a:p>
            <a:pPr>
              <a:lnSpc>
                <a:spcPts val="2700"/>
              </a:lnSpc>
              <a:spcAft>
                <a:spcPts val="600"/>
              </a:spcAft>
            </a:pPr>
            <a:r>
              <a:rPr lang="en-US" dirty="0">
                <a:solidFill>
                  <a:schemeClr val="tx2">
                    <a:lumMod val="50000"/>
                  </a:schemeClr>
                </a:solidFill>
              </a:rPr>
              <a:t> In other words, political power is by its nature “coercive” and “final,” and when we as citizens exercise power over each other, we have an obligation – a moral obligation, an obligation of civility – to only exercise such coercive power pursuant to reasons that our fellow citizens can reasonably be expected to accept or endorse.  In order for the exercise of political power to be legitimate in a liberal democracy, says Rawls, it must be exercised pursuant to the limitations imposed by public </a:t>
            </a:r>
            <a:r>
              <a:rPr lang="en-US" dirty="0" smtClean="0">
                <a:solidFill>
                  <a:schemeClr val="tx2">
                    <a:lumMod val="50000"/>
                  </a:schemeClr>
                </a:solidFill>
              </a:rPr>
              <a:t>reason.</a:t>
            </a:r>
            <a:endParaRPr lang="en-US" dirty="0"/>
          </a:p>
        </p:txBody>
      </p:sp>
    </p:spTree>
    <p:extLst>
      <p:ext uri="{BB962C8B-B14F-4D97-AF65-F5344CB8AC3E}">
        <p14:creationId xmlns:p14="http://schemas.microsoft.com/office/powerpoint/2010/main" val="1870579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6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John Rawls: Political Conception of Justice</a:t>
            </a:r>
            <a:endParaRPr kumimoji="0" lang="en-US" sz="26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10" name="TextBox 9"/>
          <p:cNvSpPr txBox="1"/>
          <p:nvPr/>
        </p:nvSpPr>
        <p:spPr>
          <a:xfrm>
            <a:off x="771525" y="1684796"/>
            <a:ext cx="6110722" cy="4208844"/>
          </a:xfrm>
          <a:prstGeom prst="rect">
            <a:avLst/>
          </a:prstGeom>
          <a:noFill/>
        </p:spPr>
        <p:txBody>
          <a:bodyPr wrap="square" rtlCol="0">
            <a:spAutoFit/>
          </a:bodyPr>
          <a:lstStyle/>
          <a:p>
            <a:pPr>
              <a:lnSpc>
                <a:spcPts val="2700"/>
              </a:lnSpc>
              <a:spcAft>
                <a:spcPts val="600"/>
              </a:spcAft>
            </a:pPr>
            <a:r>
              <a:rPr lang="en-US" sz="2000" dirty="0">
                <a:solidFill>
                  <a:schemeClr val="tx2">
                    <a:lumMod val="50000"/>
                  </a:schemeClr>
                </a:solidFill>
              </a:rPr>
              <a:t>The content of public reason is based upon what Rawls calls a “political conception of justice” that is broadly liberal in character</a:t>
            </a:r>
            <a:r>
              <a:rPr lang="en-US" sz="2000" dirty="0" smtClean="0">
                <a:solidFill>
                  <a:schemeClr val="tx2">
                    <a:lumMod val="50000"/>
                  </a:schemeClr>
                </a:solidFill>
              </a:rPr>
              <a:t>.</a:t>
            </a:r>
          </a:p>
          <a:p>
            <a:pPr>
              <a:lnSpc>
                <a:spcPts val="2700"/>
              </a:lnSpc>
              <a:spcAft>
                <a:spcPts val="600"/>
              </a:spcAft>
            </a:pPr>
            <a:r>
              <a:rPr lang="en-US" sz="2000" dirty="0" smtClean="0">
                <a:solidFill>
                  <a:schemeClr val="tx2">
                    <a:lumMod val="50000"/>
                  </a:schemeClr>
                </a:solidFill>
              </a:rPr>
              <a:t> </a:t>
            </a:r>
            <a:r>
              <a:rPr lang="en-US" sz="2000" dirty="0">
                <a:solidFill>
                  <a:schemeClr val="tx2">
                    <a:lumMod val="50000"/>
                  </a:schemeClr>
                </a:solidFill>
              </a:rPr>
              <a:t>This political conception of justice has three features: </a:t>
            </a:r>
            <a:endParaRPr lang="en-US" sz="2000" dirty="0" smtClean="0">
              <a:solidFill>
                <a:schemeClr val="tx2">
                  <a:lumMod val="50000"/>
                </a:schemeClr>
              </a:solidFill>
            </a:endParaRPr>
          </a:p>
          <a:p>
            <a:pPr marL="800100" lvl="1" indent="-342900">
              <a:lnSpc>
                <a:spcPts val="2700"/>
              </a:lnSpc>
              <a:spcAft>
                <a:spcPts val="600"/>
              </a:spcAft>
              <a:buFont typeface="+mj-lt"/>
              <a:buAutoNum type="arabicPeriod"/>
            </a:pPr>
            <a:r>
              <a:rPr lang="en-US" sz="2000" dirty="0" smtClean="0">
                <a:solidFill>
                  <a:schemeClr val="tx2">
                    <a:lumMod val="50000"/>
                  </a:schemeClr>
                </a:solidFill>
              </a:rPr>
              <a:t>A </a:t>
            </a:r>
            <a:r>
              <a:rPr lang="en-US" sz="2000" dirty="0">
                <a:solidFill>
                  <a:schemeClr val="tx2">
                    <a:lumMod val="50000"/>
                  </a:schemeClr>
                </a:solidFill>
              </a:rPr>
              <a:t>specification of basic rights, liberties, and </a:t>
            </a:r>
            <a:r>
              <a:rPr lang="en-US" sz="2000" dirty="0" smtClean="0">
                <a:solidFill>
                  <a:schemeClr val="tx2">
                    <a:lumMod val="50000"/>
                  </a:schemeClr>
                </a:solidFill>
              </a:rPr>
              <a:t>opportunities.</a:t>
            </a:r>
          </a:p>
          <a:p>
            <a:pPr marL="800100" lvl="1" indent="-342900">
              <a:lnSpc>
                <a:spcPts val="2700"/>
              </a:lnSpc>
              <a:spcAft>
                <a:spcPts val="600"/>
              </a:spcAft>
              <a:buFont typeface="+mj-lt"/>
              <a:buAutoNum type="arabicPeriod"/>
            </a:pPr>
            <a:r>
              <a:rPr lang="en-US" sz="2000" dirty="0" smtClean="0">
                <a:solidFill>
                  <a:schemeClr val="tx2">
                    <a:lumMod val="50000"/>
                  </a:schemeClr>
                </a:solidFill>
              </a:rPr>
              <a:t>These </a:t>
            </a:r>
            <a:r>
              <a:rPr lang="en-US" sz="2000" dirty="0">
                <a:solidFill>
                  <a:schemeClr val="tx2">
                    <a:lumMod val="50000"/>
                  </a:schemeClr>
                </a:solidFill>
              </a:rPr>
              <a:t>rights, liberties and opportunities have a special priority as against teleological  or general </a:t>
            </a:r>
            <a:r>
              <a:rPr lang="en-US" sz="2000" dirty="0" smtClean="0">
                <a:solidFill>
                  <a:schemeClr val="tx2">
                    <a:lumMod val="50000"/>
                  </a:schemeClr>
                </a:solidFill>
              </a:rPr>
              <a:t>claims. </a:t>
            </a:r>
          </a:p>
          <a:p>
            <a:pPr marL="800100" lvl="1" indent="-342900">
              <a:lnSpc>
                <a:spcPts val="2700"/>
              </a:lnSpc>
              <a:spcAft>
                <a:spcPts val="600"/>
              </a:spcAft>
              <a:buFont typeface="+mj-lt"/>
              <a:buAutoNum type="arabicPeriod"/>
            </a:pPr>
            <a:r>
              <a:rPr lang="en-US" sz="2000" dirty="0" smtClean="0">
                <a:solidFill>
                  <a:schemeClr val="tx2">
                    <a:lumMod val="50000"/>
                  </a:schemeClr>
                </a:solidFill>
              </a:rPr>
              <a:t>Citizens </a:t>
            </a:r>
            <a:r>
              <a:rPr lang="en-US" sz="2000" dirty="0">
                <a:solidFill>
                  <a:schemeClr val="tx2">
                    <a:lumMod val="50000"/>
                  </a:schemeClr>
                </a:solidFill>
              </a:rPr>
              <a:t>are empowered with the means of making </a:t>
            </a:r>
            <a:r>
              <a:rPr lang="en-US" sz="2000" dirty="0" smtClean="0">
                <a:solidFill>
                  <a:schemeClr val="tx2">
                    <a:lumMod val="50000"/>
                  </a:schemeClr>
                </a:solidFill>
              </a:rPr>
              <a:t>effective </a:t>
            </a:r>
            <a:r>
              <a:rPr lang="en-US" sz="2000" dirty="0">
                <a:solidFill>
                  <a:schemeClr val="tx2">
                    <a:lumMod val="50000"/>
                  </a:schemeClr>
                </a:solidFill>
              </a:rPr>
              <a:t>use of these basic </a:t>
            </a:r>
            <a:r>
              <a:rPr lang="en-US" sz="2000" dirty="0" smtClean="0">
                <a:solidFill>
                  <a:schemeClr val="tx2">
                    <a:lumMod val="50000"/>
                  </a:schemeClr>
                </a:solidFill>
              </a:rPr>
              <a:t>liberties.</a:t>
            </a:r>
            <a:endParaRPr lang="en-US" sz="2000" dirty="0"/>
          </a:p>
        </p:txBody>
      </p:sp>
      <p:pic>
        <p:nvPicPr>
          <p:cNvPr id="9" name="Picture 4" descr="Political Liberalism: Expanded Ed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849581"/>
            <a:ext cx="1280160" cy="193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746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Autofit/>
          </a:bodyPr>
          <a:lstStyle/>
          <a:p>
            <a:pPr lvl="0" algn="ctr">
              <a:spcBef>
                <a:spcPct val="0"/>
              </a:spcBef>
              <a:defRPr/>
            </a:pP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ea typeface="+mj-ea"/>
                <a:cs typeface="Arial" pitchFamily="34" charset="0"/>
              </a:rPr>
              <a:t>Kent </a:t>
            </a:r>
            <a:r>
              <a:rPr lang="en-US" sz="2800" dirty="0" err="1"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ea typeface="+mj-ea"/>
                <a:cs typeface="Arial" pitchFamily="34" charset="0"/>
              </a:rPr>
              <a:t>Greenawalt</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ea typeface="+mj-ea"/>
                <a:cs typeface="Arial" pitchFamily="34" charset="0"/>
              </a:rPr>
              <a:t>: Shared Premises </a:t>
            </a: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ea typeface="+mj-ea"/>
                <a:cs typeface="Arial" pitchFamily="34" charset="0"/>
              </a:rPr>
              <a:t>and </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ea typeface="+mj-ea"/>
                <a:cs typeface="Arial" pitchFamily="34" charset="0"/>
              </a:rPr>
              <a:t>Publicly Accessible Reasons</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91400" y="1600200"/>
            <a:ext cx="1158240"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037070" y="3337560"/>
            <a:ext cx="1866900" cy="307777"/>
          </a:xfrm>
          <a:prstGeom prst="rect">
            <a:avLst/>
          </a:prstGeom>
          <a:noFill/>
        </p:spPr>
        <p:txBody>
          <a:bodyPr wrap="square" rtlCol="0">
            <a:spAutoFit/>
          </a:bodyPr>
          <a:lstStyle/>
          <a:p>
            <a:pPr algn="ctr"/>
            <a:r>
              <a:rPr lang="en-US" sz="1400" dirty="0" smtClean="0">
                <a:solidFill>
                  <a:schemeClr val="accent1">
                    <a:lumMod val="75000"/>
                  </a:schemeClr>
                </a:solidFill>
              </a:rPr>
              <a:t>Kent </a:t>
            </a:r>
            <a:r>
              <a:rPr lang="en-US" sz="1400" dirty="0" err="1" smtClean="0">
                <a:solidFill>
                  <a:schemeClr val="accent1">
                    <a:lumMod val="75000"/>
                  </a:schemeClr>
                </a:solidFill>
              </a:rPr>
              <a:t>Greenawalt</a:t>
            </a:r>
            <a:endParaRPr lang="en-US" sz="1400" dirty="0">
              <a:solidFill>
                <a:schemeClr val="accent1">
                  <a:lumMod val="75000"/>
                </a:schemeClr>
              </a:solidFill>
            </a:endParaRPr>
          </a:p>
        </p:txBody>
      </p:sp>
      <p:sp>
        <p:nvSpPr>
          <p:cNvPr id="10" name="TextBox 9"/>
          <p:cNvSpPr txBox="1"/>
          <p:nvPr/>
        </p:nvSpPr>
        <p:spPr>
          <a:xfrm>
            <a:off x="714375" y="1693888"/>
            <a:ext cx="6172200" cy="4465325"/>
          </a:xfrm>
          <a:prstGeom prst="rect">
            <a:avLst/>
          </a:prstGeom>
          <a:noFill/>
        </p:spPr>
        <p:txBody>
          <a:bodyPr wrap="square" rtlCol="0">
            <a:spAutoFit/>
          </a:bodyPr>
          <a:lstStyle/>
          <a:p>
            <a:pPr>
              <a:lnSpc>
                <a:spcPts val="3100"/>
              </a:lnSpc>
              <a:spcAft>
                <a:spcPts val="600"/>
              </a:spcAft>
            </a:pPr>
            <a:r>
              <a:rPr lang="en-US" dirty="0">
                <a:solidFill>
                  <a:schemeClr val="tx2">
                    <a:lumMod val="50000"/>
                  </a:schemeClr>
                </a:solidFill>
              </a:rPr>
              <a:t>Columbia University law professor Kent </a:t>
            </a:r>
            <a:r>
              <a:rPr lang="en-US" dirty="0" err="1">
                <a:solidFill>
                  <a:schemeClr val="tx2">
                    <a:lumMod val="50000"/>
                  </a:schemeClr>
                </a:solidFill>
              </a:rPr>
              <a:t>Greenawalt</a:t>
            </a:r>
            <a:r>
              <a:rPr lang="en-US" dirty="0">
                <a:solidFill>
                  <a:schemeClr val="tx2">
                    <a:lumMod val="50000"/>
                  </a:schemeClr>
                </a:solidFill>
              </a:rPr>
              <a:t> explains the power and appeal of public reason in his book, </a:t>
            </a:r>
            <a:r>
              <a:rPr lang="en-US" i="1" dirty="0">
                <a:solidFill>
                  <a:schemeClr val="tx2">
                    <a:lumMod val="50000"/>
                  </a:schemeClr>
                </a:solidFill>
              </a:rPr>
              <a:t>Religious Convictions and Political Choice</a:t>
            </a:r>
            <a:r>
              <a:rPr lang="en-US" dirty="0">
                <a:solidFill>
                  <a:schemeClr val="tx2">
                    <a:lumMod val="50000"/>
                  </a:schemeClr>
                </a:solidFill>
              </a:rPr>
              <a:t>, where he identifies public reason as reason that rests on “shared premises and publicly accessible reasons</a:t>
            </a:r>
            <a:r>
              <a:rPr lang="en-US" dirty="0" smtClean="0">
                <a:solidFill>
                  <a:schemeClr val="tx2">
                    <a:lumMod val="50000"/>
                  </a:schemeClr>
                </a:solidFill>
              </a:rPr>
              <a:t>.“ As </a:t>
            </a:r>
            <a:r>
              <a:rPr lang="en-US" dirty="0" err="1" smtClean="0">
                <a:solidFill>
                  <a:schemeClr val="tx2">
                    <a:lumMod val="50000"/>
                  </a:schemeClr>
                </a:solidFill>
              </a:rPr>
              <a:t>Greenawalt</a:t>
            </a:r>
            <a:r>
              <a:rPr lang="en-US" dirty="0" smtClean="0">
                <a:solidFill>
                  <a:schemeClr val="tx2">
                    <a:lumMod val="50000"/>
                  </a:schemeClr>
                </a:solidFill>
              </a:rPr>
              <a:t> explains, “The </a:t>
            </a:r>
            <a:r>
              <a:rPr lang="en-US" dirty="0">
                <a:solidFill>
                  <a:schemeClr val="tx2">
                    <a:lumMod val="50000"/>
                  </a:schemeClr>
                </a:solidFill>
              </a:rPr>
              <a:t>clearest instances of judgments based on publicly accessible reasons are </a:t>
            </a:r>
            <a:r>
              <a:rPr lang="en-US" dirty="0" smtClean="0">
                <a:solidFill>
                  <a:schemeClr val="tx2">
                    <a:lumMod val="50000"/>
                  </a:schemeClr>
                </a:solidFill>
              </a:rPr>
              <a:t>ones </a:t>
            </a:r>
            <a:r>
              <a:rPr lang="en-US" dirty="0">
                <a:solidFill>
                  <a:schemeClr val="tx2">
                    <a:lumMod val="50000"/>
                  </a:schemeClr>
                </a:solidFill>
              </a:rPr>
              <a:t>based on reasons whose force, rather than being a product of the particular persons making the judgments, would be acknowledged by any competent and levelheaded observer</a:t>
            </a:r>
            <a:r>
              <a:rPr lang="en-US" dirty="0" smtClean="0">
                <a:solidFill>
                  <a:schemeClr val="tx2">
                    <a:lumMod val="50000"/>
                  </a:schemeClr>
                </a:solidFill>
              </a:rPr>
              <a:t>. . . .   “Religious </a:t>
            </a:r>
            <a:r>
              <a:rPr lang="en-US" dirty="0">
                <a:solidFill>
                  <a:schemeClr val="tx2">
                    <a:lumMod val="50000"/>
                  </a:schemeClr>
                </a:solidFill>
              </a:rPr>
              <a:t>morality and religiously grounded moral judgments” are “beyond shared premises and publicly accessible reasons.”</a:t>
            </a:r>
          </a:p>
        </p:txBody>
      </p:sp>
      <p:sp>
        <p:nvSpPr>
          <p:cNvPr id="6" name="AutoShape 2" descr="data:image/jpeg;base64,/9j/4AAQSkZJRgABAQAAAQABAAD/2wCEAAkGBhQSERMUExQWFRUWGCEaFxgYGSAbIBwcHyEgHB0iHB4hHSYeHB0lHyAdHy8gIygpLCwsGiAxNTAqNSYrLCkBCQoKDgwOGg8PGikgHyQpKSkqLCk1KSk1KSkpLCwpKSopLCksKSksLC0sLSosLC8sLC0sKioqLCktLCwpLCksLP/AABEIARwAsQMBIgACEQEDEQH/xAAcAAACAgMBAQAAAAAAAAAAAAAFBgQHAQIDAAj/xABSEAACAgAEBAMCCQYJCgUEAwABAgMRAAQSIQUGMUETIlEyYQcUI0JScYGRoRVyk7HB0SQlM2J0gqLC0jQ1U3OSssPh4vAWY2Sjs0N1g4QmVGX/xAAaAQEBAQEBAQEAAAAAAAAAAAABAAIDBAUG/8QAOhEAAgECAwMKAwYGAwAAAAAAAAECAxESITFBUWEEEyIycYGRocHRFLHwQlJiorLxBSOCksLhFTNy/9oADAMBAAIRAxEAPwBY4flIiF1+UaeoSze3ar9cTTkcr9Nv0P8A04K/B3wqLM5hI508RPi7NpJI3Hhgbgg9z9+C3C+CZTOLlcxDCYFOYEU8JcsCCNQIN2D7PSupvHzFGcnk/mfpqlSlDKV1ZLTDbTj2Ckchlfpv+hP+DGpyOV/0jfof+nDUi5F898UGQ0/whojJ48hsIxBNX84Cuu2rAr8nR/lQ5fQPC+MiPTZ9m12u7P34zmtLa22moOMrpqSssX2dPAENw/K/Tb9FX93GpyGV+k36I/4cOLcJy2XXieYaBZVy83hRQvum4U9N9yWqz0rbEpeUct8YlYRAxPkxmI0JNI382j02G3143gfDz9zi61L8X5e22nEQjw/K/Tb9Ef8ADjX8n5X6bfoj/hw58O4TlIfybBPllnlziB5JWJtNQtQtdu3bpviBxTl2PL8PzDFdUseb8FZLOrRYI6bXXWhXXE1JK+Xn7mlUpN4elnp1c9m4XF4dlfpt+i/6cZ/J+V7O36I/4cOeX5cy4udoQ0cGQjzDxWakkdXPm69kb7xgHzRlItGTzEUQhGZiYtGvsq6EL5fSwT9wwSUoq+Xn7jB05ywrF+XXXduBQyWW+m36E/uxn4hlb9tj/wDiJ/ZgzwHLwx5bOZyeFcwISiJE58utzuT17MoFjaj64NS8rZZcw05QnLDJnN+DZq63X1096PcnEoyaTy8/cpzpwk08X5c3llpxQnfEMr9J/wBCT/dxn4jlfpP+hP8Ahw5ZHguVzJ4dOMukazSyRTQr7BKpIQa23DL174iycvQpxHPRNGDHHlZJo1N0v8mVI3sEWwGFwllp5+5lVaWaeK6V/s77W0Fj4hlfpN+i/wCnG35Pyo+c36L/AKcNOf5ZhXjUOXVB8XkVZCguggRr3uwCyDv87HfN8q5aWbhSRJ4a5oSPIVZjaKocbljpu6sb74MMnu3bfc06lJYc5ZxxfZ3N7uAofEcp9J/0P/Tj3xDKfTf7Yq/u4Ys2ckMqc8mSBSOV8vJAZnC2KZHuj5qoVQ/lD12wW/JeRPEkya5JQCocv4sl0U1Vpuu4F39mHm3vXmZ56FrtS2/d2a7OwR1yeV+m/wCh/wCQxkZHK/ScH3xV/dwzS5PJ5XLz5mbLicHNvDHGxNJGjEGuu9Kxs79BeDXDOSMsc9m4WTVH4MckQYnyGQvdG+xUVd9MWCT0t5k69GKbeP8ALwvs4lfDIZX6bfov+WOc+TgCnQSzehSvrvbDBwTl5Z8jGWXTO2dWBns6lXbWBvVjeveMTOOZHLOmfSDLrC2QeOnXrIrkhw99dwasn1wYJON/f3NupSUsKu7O2eHfbYt7Ko+Lr6D7hj2N7OPY9FmeDAt3yLK+Cn/LFH/pX/XHg7ylkGycWWhzA8OafNh1jJUtSJRPlYgC19e4wC+Ckfw1f6K/648FOD3MnL2YJ1FS0DkmySFNEnr8xifrxmlbXbn80deU3csL0wrxSbRHTgU0PF45ZFUJJnZChDqSdXiMPKDYtfXvgeVvjf8A+4P1j92McKUflwbCznpf96TG0B/jsf0z9pxwdskvvex61iTeJ3/l+rCnMJ/gXFr6HPr/AMPHDkjjr5k5jW6MIckY10iqUdNXmNn3478azRjyfE5EIDx8QVwSARamMix33rDBPKWkkZvaPDQW+skk474elfh7nglO1PC47de6Ir8S/wA4cGH/AKbL/wB/Ennb/Ic5/wDcP2DHDOWeJcH9+Vg/DxL/AAx052k/gGaPb8oN9lJ/yxiXVn3+h0h16PYvmztFxFI8zl4Jtos3kIYXJ6BqYLfuOplv1IwmcZ4ZNlpmy8zMTH7FsSNJumQEkLqrcUNx7sMvNXAXmVpQyqMtkoGZCCS1hyaIIqtJ7H8MQOZ5DLk+HTubk0PCxPVtHsk+tUf9s4xVu077D08naUotPXJ8Ha6fgaZFL4NnvfmYv+HghwfjUk8GdD6ai4a6JpFeWtr3NnpiDkifyNn66jMxff8AJ/twcyvBYoMvmGj1XNwtpH1MT5iL2B6DfpjVNPK33fczWcLNS1x5cMoHfkofwXhn9Nm/3J8d80glZs13k4dmYZCNhrjdR09b1fdjjyb/AJPwr35yY/2J8Z5Zz2vJcUiNXE+YZfcr6jt7tQbHVWsk93ojx1ovHKXFp9jlJErLy68xlM3VA8Md2J7Vpq/vOPcvDfl4Hr8Tf/4osQeHZofkBpD7awy5Ye4NJpA/2dOJ3BCBJy9fU5SQD9FGf1D8MaTWVttn4szKDV77MUfBMryXiTrkp8rS+G8hmJN6gwAG29V5PQ4fIRXMK/6tf/iwlvwtG4Xm8ySwdMyYVFjSVIQnarvzN3w6xb8wr7ox/wDEuPPBNNX3r1PoV3FxeHdU8bRAnOh/iw/0/M/8bDbNxH4vmc5N2iyEDn6laYn8MJ/OZ/is/wBPzP8AxsMvMPtcTH/+bEPxmx2jk2+C9TyVI4qcY8ZfqiRuak+KRTMgrTxGOZQNrtBIR7wxDD7cAudMsPF+N5eRjl89V6WKjxFFaXFi+hNMNjrwwZ9Dn+GcOVWVZJplQsVJAeNJQ21gmtBHXC/wyAjKcWy70RBpkXrWsM6tVnbUEAr3n1xio8Ttstl3GqDwxxPrJ2a4N28mVtp92PYx4mPYcw6PEduTuOrk5FmZGceAY6WrttJvetvKcT+XeaY8tl4YXhd/BnEysunppII3IOokn3b4XMufIv5o/Vhw+DvgceYfN+NGkgSJQodQ1M+vcX0NLjjFyc7Lie+tTpRpc5NbFt7vUjnmPIpmRmUyuZWbxfFtpVq2Yl/LrI3tgNu+OcvMmSGYGZTKZhZhKJCWmBF6ral1EWRY6UMSeTODjMcOz4KL4ooIxG6sqBtjVjcdsTeVeFRSwcLZoo2Mkk2osoJYASaQ1jetvuxtKcraZ56HnqulTlLrPD0dXpZvwAmX5rjJzaTwNLl81IZGQOFZW2AphQ6AfOHT34mzc/q7yuYCuvL+BpD7DdjfT2aO/fY45uYc7w/M5lctDl5cuwOqIadaEDZqAJ2PT3A4D8rRK+eyqsoZWlAIIsEUeo6HGXKaajfU6RpUZxlNxacdVfcgtwznGFUyrT5eSTMZRSkTowVSKoaxYIoe44gZPmSMxZjL5uJ5o5ZvGPhsFZXO9bkbH7PqwV4rl4czleImPLQwTZSUhHiXTqUOV8wA3sKepPbBdsnl5czmOFjLxosMJMcoHn8TSjFrrr5xv1Ok3d7btPW69zi50kn0XvefVWt1wzACc8g5jMNJAWy88awtEGpljQECjsL8zdx167YF8f4ys/gJFGYoYEKRITqY6iNRJ3FmhtZxtxnLImX4ayoqtJl2Z2AALnUKLUNyPfg0jQQpwoHJ5aU5mJBIzxqTZdF1dDbebv6Y52lK8ZP6Z6L04YZwi9qtfddXzy0QG4HxqKKOeHMQtNl59JZVbSwZDYINi727jpgkeeLzTSNDcDQ/F/B1b+F+d0LX76rveD+VyWWk4pPlfiWVVIYXYERrbH5LdhpoEajVep9cD+XMpBBBwuObLxzvxCzJI4BKrQKgXfS06V0Y9TjapyVkpHCValJuUoO7Sdr7LXutl7IjLzrGkmTEGXZcvlCxCMwLsWRk6+YCtV9T1wH4ZxkwyZp9BZcxFKjKCNi7alJ2+bv9d7YPclctRS5zPQyIsiwa0QONVfKMine9wFG+53wI4RkUbhedldFMqSxqrlQWW9AYKeoBsnauuMPG+k3vOydFXhFN9Vf3O6ficouO1kHyehraYSBtqABVqI9qyQa92CC83afyWyRtqyMZVgxWntFQ6aJ7A9a64WpJAqs3oCf24sOPguVjnyvD3y0byzQEvma84k0s1rtY9ljswry10wU8clrbQ6cp5qnbFFu7k33q0n4Cxx3jEMmVGVysUscZlaaRpSpZnYECtJIobbmug+vEyPm5BxIZ3wn06Qui11exo63p7X16Y58b4ZHHlOFsqKHkrxWC0XplB1Hqe/W+uDE/BsvBNxSdoIpI4GSOGAqBGGZEJNVXVh2281dcbtLE23pbuOWOiqaVm7qVs9btJ/W4EwcyZdo5Yc1BLJE2YaePwyoKlmsq1soPU9CetdsezfOBlbPs0TfwqFYYwpHkVdQBe6381mrrBnhXBsvPnck4y8YizOUMzQaFKK4oGhVfO/C8ROG5XL5eHLPPlYp2zebZPOobw0LaF02Omymtupxq1Tevr9zm50E8otvW19N/6cwRkuY3iy0cSKdceaGYjb5tb2pHUE7/AGMTiTxjmeGRJxl8u0L5pkOZdnBB0kkBBZA3JvZeuCZ4XBkos+0mVizRhzKJGJgCQjqmkairHbV9tWcKXEc4sspdIY8upAHhR+yK6n2V69dgOmOU8VNWbO9ONOtJzUHrrfbk9BR049j1Yzj0Hz8T+mMGW9hfzR+rFg/B7L4UOo//AFc6iA+o8Oq+qycV7lR5F/NH6hh+4RPloslw0Zhpg8mYaeMRgbsJNI12PY8y/wDYxxo9dvce7lv/AERjvt8rkvkOQQDP6iABxHwjfTdhGB9t192JfL/DzAOHQm/k5s0B+aDJp/s1gbzjl2iynFmTyk5yGRK9agIP167OGvM5hZMzkHX2XWRx9sYOPSslb6zPlVW5dPY7+Kj/ALK45TH8TcU+pf8AcGB3J4/jDJ/63+62CXKX+Y+I+/SB7/In78D+S/8AOOT/ANb/AHHx5X1oL61PsPq1u/8AShil4e+Tg4gcwuhs3mQsSalJZDLera6FMdj9HerGJXDB/wDyHOf6t/8AchwjZoD43If/AFTfd4x/DD5wofx9xAntG5v+rDjtGWLJbH6M8lWnzabk83F/OKQp8wD+DcK/oh/FhibxQ0eAD/yoT98kX7sQuYx/B+Ff0IfiRgjxoVLwMf8Ak5f/AORMYfWl/Sdo9WH9f+Qc4X/n7iHuy7/8DALjubaLLcCkTZ0yupTV71F2wZ4Y38d8UPpl3/4OB+dyYlHL0bC0eAKw3Fio73BB7dsbd8DS1v6nGFlVi3pgV/7GSuQc03y87e1NnIkY9LJ+Ub/exDkypiyHGEqqzygD+aXQj+yRgll8vlsrlgJnlhX8pSNHoBYnwpGRAdidOlBv7uuOnOeV0ZXitfPzMDff4P7sLi1Cz2L5o5RqJ1rrRuNu5orXNj5N/wA0/qw788554OJwzRkB44EK6hYthIhsfUThJzR+Tf8ANP6sWHzBw5MxxrKwyAmOSJdQBKk1HKw3BBG4B2x5oXcXbej6nKHFVIuWijO/ZkezHAJc5keFvG0S6E1MHYr1ZT5QAb6H8MdOZj8hxj35yEf2IBgPzPEPi/B1obCv/cjGC3NTfwfjH9Mi/wByDHeWk1w9D51OLbpO+Tlkt3TJPKI+V4R7uHyH8Y8BOZnIynC2HVXdx9YcEfjg7ymPluFf/bXP3mPAPj8WvKcJXszlGo0aaRVP68VRNwaX1oFOz5Sr6Z/5EvJxzcQ4dm7aITSZmMksfDTyCM+jVsAMJeZy7Ru8baSyNpJU6gSPQ0LGHXmfhUcHD87BGD4a5uMAEljusbGySSftwiDHGurNJ6nv5GrxnKOUW3ZW0yQuYzjGM49Nj5Qfym6KOp0jpfp/39+CfEeJvLHlU8PQMtGEQizZ8p1HbY2vbELhedeMKyNRKAHa9jR/YMT/APxBP9P+yMeK8VfNo+1abUbRTy2t7rbglxznSXMxSxNAqiR0ckFibj0183vpGNOG85SwrlVEKt8WVlWyRqDCgD5dqG22Bx5gzH0/7I/djV+Pz/T/ALIxrnc74n5e5x+GeHDzcbdr7DpnuOF4Pi8WXjy0JbU6R2dbDYamIv0+4YjcKzzQTxTqhYxNqCmwCdJXqBY64Kfw8PDHXnnGqIUhsUT1ul2BO5HTHf8AJ3FDH4gh8hXWG1Q+zVg+3fQX9uGzk8WfgZ5xQjg6Fn+J/uLeZt2kbSQXZm27FiW227XhgzHN7MJXXLLHmZ00TThmNrVHShFKSALP1daGNKz/AI4y4X5YrrCfJ+yQxBu9PQevbEwcF4mUD6F0kXeuLpV+vWt8MU1dq/gZqTUmsShlp0mC5OOo8WXjmySy+BEIlfx5YyVHqEAG/wBuNM7xwySZN/B0/FURFW2bVoYMLJWx0rHuHcSzWYeOOI6nfoNAG3Ukn5oHcn9uCEuT4is4y/hh5TGZAEMZDICFLBm0jYkAjruNt8au5LV+BWVOWaitXnJ7dTll+anTN5nMiEE5hCjKS1KDp3B07+yO2M8J5raKPLrJl1mfKhvi0hLKU1CjqUCnFV93248IuI+MIPCbxipcIRGLQbEhtQQ7kbBiem2JI4VxXVp8BtVaq1QdLq/5SuuJYlo34GZKDyahs+09isvLxBfHuPSZvLwwsmkx6yzbnW77lqry7k/fg1n+d1nSVJsmXSUoXHjMnmjAo2qg9QDse2IGeGfhV3ljKKhUOxMR0l6C2FYk2SOgxzE+d8SOLT8pKoeNPk7ZTdEb0Lo9aO2C8k9X4GnCMopWjZXtaXe9AVnlRmYxwmJGFBNTSVtR8zeY36YZoucqMUrZYvm4ojHHOXNdCoYpVE0Tf1mqvAwZ7N6NdHT4ng35P5W601d3se1e/vjaTO5xfHBUj4uCZtk8g95vfcfN1YzG6va+fA3P+YkpKOX4ntyNM/xcyx5FDGQcoALsnWQyN9Hy+z7+uJx5qDSZzxsuzwZohnjDFWVlAAKvQs0B6dMcpJ88sywFCJnAZEqO2B1UQdWnfS3f5vQY65GDiUyloYi6hihI8IeZTTDzOp2O11jSxX2+ASw4bNQt/wCrau+7ebZTnEx5mOZMuRFFB8XiiLG1Ty7lyDqO2OHCuYkSKKOfLHMeBMZYCHKaWO9MK8wBJI+zbbEbOcUzUTmOXyOtalKqasA9RYOx7Y4/l+f6Q/2R+7Geds82/Be4/DuSyhHZ9p/O3EKDmoSRTR5rLGfxpvFbTI0dEAADyi9q9cAc2UMjGKJoozWlC7Pp6A+ZtzZs7+tYlf8AiCf6Y/2BjlmOLyyLodgVPoK6fVjMqilq/kdaVKdNtqKXe35dwn4zj2PY9lz5FnwGDLHyL+aP1Y3xyy/sL9Q/Vjctj509T9DT6i7EbVjm52PuGM6scp5KRvqOMG1qWtxtDBlxnKOqLJLFEQLp5KGo+5dvvOEfnaYLluHLqr+L49tVXsO3fD9xzMmSKTJAWX4cZEHcutV+zCdzdxqVcjk4UYCKTh0ZYaQbtK2JFjt0x9KoklwPz3JE3KOV3d+Fv3HvOZIHiWTnX5qSQP8AWqF1/W3+1itoj/EcHvzn/Bb34snhGZD57OQnrFIsy/1ofDP6u3rit4f8w5X+mn8InGKr1W1ufoPJbqSUt8fNSZK5I2OccdUykhHuuv3YKchZ9WMEQJLw5TNAgg7K0kTIASKI0joOnfArlI1FxIjqMk9fdg3yllYEminy6yaZcnmSUmYN/JyQr83ajZ9e2MUL5W4/M7cscU54t6S8P9nTkmUnIZNmbURl85uxJNBx364WeVsx/AOKMGvTl4t9fQ6n79sN2TzJXMxyRUkH5KeSBFUBFbUpfSPr07H1wH4BzFO0HEsw5RpUhgA+TXTWuTqoFHqcbk1dK+x/I5Qi3GbSWbi+zpae505Tywn4VxCK7aWQhCTdssSyLv8A1bH1Ym5acDimUc7rFwxZG/qh/wDEPvxH5T4uVhaZ6tuIoG0gAeeIIaHQDzYJcU4CxzeaWMjUnDI4U1HSCWkerPb+TH343TScV3Ga02qs08ln42SZFfJis3D2XisJHu8Ro7/3jjXmnhrXxgA6fjMmVijP55UN+0/bg7lMoo4lxAMb1x5fMqB0tAykj7VU4g+J4uU4MzeY5mSBn+tYtR/Fcaw5fXYcFVamrcH5J+hjjLrJxbhkqd3lhb64TIv6y2Fvk2QnPzjevDzW1mva9MM8WQZJeHl9Jb49mCSjagBJ4si7jvR6YV+Sf8vn/wBTmf8Aexwm2px7fQ9lG0qUktkbechWy7WikkklRZJvtjoRjjlf5NPzR+rHS8fPPvMzeMjGpx4HAmD0F3HsYvHsfUPzAfg9hfqH6sb7Ya/g34fFL4vixRyARx0HUPVl+gYGulYa8xwLK9srlv0Ef+HHJ8kk3qeyH8VgopOLKpOOcyWrD1FYfcxw2EN/IQi/SNf8OIGYyEYG0aA100AfqGD4OW9Gv+Wh91nXMc3xHP5XML4nhxxCKUVuQVcGhe4BKnEDjuYyU+XiVZMwskWWWFAI10nStCybIF+h6YVc65ErgE1q7E/hjCu3qfdvjvzVR6tHiXK6KaajJWVtV7cR4h5sjXikuaGrwnQpVb0VWrF9mUffgCOIKOGwZXfxEzBlbbbSUZRR7nfAhr23P34wGb1P34zzFSzTktvmdFy6irWg8rbtia9Q9y5xZIJJBKGMM0TRSaRZAbo1d6329+DuT5nykLQohm0RZWaEM6bu8rRMDQOwOlrsCsIRcirJ+/GfGIrc/fjUKNSKsmgq8so1XeUZeK8R35d5kgjy+XSdpNaZafLtoS6EjqUrsfIv4b45cOzPD4os1F4+ZKTpGusxeYFGcmgFruOo9cJ6Sm+/3nG3ie/8ca5qptaMPldBt2U1fPJx33GLO5zLrkZstBJK7NOsqM6aDQQLdgAAgjbBXmfmmHNZWaMajLKsAIKED5M6336Vd4RmlPYn78H+QY1lzxSVElT4u7aXUONQeIA0QRdEi/ecZ5mpsa0sa+N5O5JuMm076x4ewci5yjUo9nxDw8wP5T/LCio6ezd+boMa8J5qijj4WjFv4J4hfyE7mN0jo1v7XbpW+GWbgOV//q5cf/hT/DgfPwTL3tl8uB/qk/dh5qr95B8Rya1nCXlua9QBydx2HLJpmLLWaGYAVCdjGY26D8MbcNz2Uy+YeVJ5ZA8UykNCyUz0VqxuNiPsGJmY4TCD/Ixfo1/dha4pl/4QqRKSWUFURdzuRsAPvPQdyMZ5mdkm1l2mnyyg5NpSV9V0bA+NaVQasADG1Ym8a4RLlhH41IZFutQOk2QVYg1q+om+xwNMwO2oH6j/AMscfg5b0ep/xin91+XudMZGNBL7/wAcZZz64Pgpb0D/AIxTa6r8vcXtJx7HLWfU49j1c1LefM+Jp7n5FtfBadpv9XF/fw15sb1vhV+CxLjms/Mir+1hrzaY9DPCkCWyDSh620AarNVvRN0d+/vxK4jwSJYZZFLuyo2lmNVX80AX9Zwc4VldMFgLqkNm+lDYfqvGOOKfik4JXdD0FftxFYobOCpX+v8AYMeVcZzX8o32dulgY6Lt1ND37AdP340Fj37Mb5XJtK6oilnc0qjuevfbtiRl8qGUkyRJRAAfXvfcaUYUPeRgny74UOeyrGaJwrMXKuB4dK1ayxVQSa079xdYgsZX4O86a+TROntyoD9tE/qO2FplAZlJ9liprpakqfxB3xax5hyxmZszKtq6mIOV0KKDXFROsi9Jf1U1tuavmjBeQjvI7D32xN/bd4kJyVdupxmKHUaG+19gAO5J6KB6n1rGHbt36dLxD4ggJCl9MQBLfSZx0LH7dh2wsyb6lfdG1Le1A711oHer6E4a/gzIHEDsAfisli7PtxdfTFeZrNtpWMMAoUAlerE9bNYP/B1xyLJZmSWRW0/F2RVjUEsxeMgCyBdAkknoDjLIu5ytG7vt1/YDv9hwGyXEIczEZYJRIoYq3lKlWFEqQwDWNu3fHXgfH4s9C0sIkXS2hlkXSytQI6Egggggg98J/DOJGLjM2UVQseYkLN+eYhKGX0s2D67e/EbyGWdLGJ3ClVIXkVQsnmDuBTMqmwL60A2NYuHtJenTt1s+uO+Wy5iidXeNQzjctQAahVmqJNYiRxXMgi2RHDEe0oYGjQuwegN+7fEubhuWYHXl4Go0KiAPbuB78cRl7OpQhXejq1Dffcjb3fZiXG5A2C3f7RX4DEJWvO3B1y2bKRroiZFdRZIvdXAv3i/6wwFjw3/CPmVaXJqQdREigjoR5WAPazRI+rCslYgYsaMYxvj2IB24DzwuQQDwTK0iIdnCBVFiz5WNmzW1bYsjhvFI83lo8xETpkHRvaUjZlbtYO2Fzm3gkUfCFmjy8UJUQuW8qs5HlOokHUoV2YKSTdUMQOUeactlsucvK5RQ5dZArCMCSmpvLqi0klfMBZF9CMBFiy8ZhijTxJANKWbIApRbHcjYbknpgFn+fsnJG0SzxMXBHlkViL9yk19ZrCxzBwB58zYi8RZI4xHOCpWMAuZO9gOjLuNm2wLy8EsE0JljUu/kd3zccZZZUCBGXxGZtBugFIP44SuD+HR5KPTS56YuvikSFVIhA/ldrOg9qN7Y2zpjlj+SijiVfCeQrqLmw6lGdiSyl9JBFe/rjlHIwijLZjWPDOWULrmDo3larWotXkATbpY6k47nhh+J5xoUmjEcTAu3hqDJBKreyGL69AYG6Gx2JIxBcDzGWmZNICfNYHzAAajqvYC6ArtiNxSPxIFlBNGrU9w21H3g74jQGVijMAwe1DWosABj76+w3WIEWbdvDSzIARpX1Pb99nCVxpyDq0aaQw0qqvqI3dR5yK+aSTV7+uAuVhIcNJKQ/iHbX1ojbSRuDZx6DPMtxHyHUburs++qr34tjl7kfJzZTKzyRM00kKO7CV0tiDuVU0T19P1YhK+7ljW99Ow9cL2ezXiH+YDSD1/nH9WLj4l8HeUcEasxEO+h1O3pTK3T698LPIPL+U/LOZyc8azoisIvFAO6aT02BYgnavm4r3CxWwKqfMQB1oGsNPLnLeakMjJlZiPDKp8kQCxZNiz6QLTVvfUDF7R8OggZRl4IotYLfJRIlgV10qD3XG87E9Wvf1vBcbCZypy/m8skhYQK80is4kcsFRFoCoxXiEkgsDQCr1wvcpcuy/lHM5vMnV4M0iq3zXlDGM6FvUERbFHYWB2xZM+25ofWa+6/s+8YH5oajYIIPvHXv+P7cRWO2W4ikau73VqAFUuzMboKqgsxPoB6+mNc7xNAWVkeg4S2VSLoMx06iSI7XUa6kViC0L6SYxrkiZZAgkEZdSHjan6IaJonYlasWSAy5LNDSHgUljUkjZmMsRIsYk2YjUUCGvNbD0wiE5I449bwmaKWRlCoi2HYpqtY9LjzIjEnY0D0Ok4nflkaokKyFncRsRGVVX0KxLWbUEsFA63YrY4AtkMwoUpDL/JP5Yp4oyssscQPygmGpUeJt7G0oC7KQOuX4fMozMnhyeLUZhHipTtGxkOupCtsbUswJ3u73wFc9z1xSEZZ4DJH42qIrHalrLruEu9lYnp0BwmoPdhu505Uyk2bWabNSxGVKiSNF87IQgRWa7kbUtLQ2F/NOIvA+TMnoNfHWDtJHUk8a2YSQ9FFsX56N7hW+ooFa/aPvx7EX8q5L/QTfpTj2IgnxrjE+YWEyyyS6V0KOyigKCrt070SfXtgvxTJ1lYpGimUtl9bWGphZ0sxvTsT0r0xGyvGzFCpVD4aCiymtyPT5x639WLU5niQ8PeRTqHxBo421EqVcKVNeyd63NmsALcLGV4tFPwvK5eTUWfKttEAzt8VZBpVGI16gpJXuqtiLwuCPw4p4ctFcOYkRnghapVMMjI5VgWA16RW6gkUcRcplsusAmkkli8BnMRiUt4fiHS1jQVJJN1dUSRjfOcZhC5beR3VAgnly9Eop23fYaQQSADexsYiJOS4C2XgSNXLiRIZZFseSeNkddAADEMljeydI+zbwVikzqytl1izLzGwWaSRHDMiDTQUgsTRVj7W4wP4hxN3QOqNJFYRgJSgpQbYooPlrYAnr9eALcfkVAUMUIJbQRGoYnrqtwx8xvcVeISTwTK6psoh2HxJpTfq7FSftAXphY4RIEeFmAokL/tCv23hoyHHMugikZvlxAIGGoUQCTddidu/QDArKcJLZd2USgBmUaUDA9BubvVZoKB0GIGT+K5RSuojzL0Pf0IvuO+LZ4ZwppMllPlswE+LRUsTBVA8Matwus33821YprNcQMmXDbhwG1dhY8v430+vETMZJI4xJAJfE8JZbBph7OonTRVAejd8Il5zRypH5sydS7kyAKvs15vUA715b7k7YqvKca8LjgzAII+OdV2BVvk2reqKtfXpjly/x6Yyqkk8zrIpXzSNJRNBGpmrZyt+68D+bY9WcKEVfksADUwYox9522veh7sCViPorjEZVgQa0b7BTaM6AjzbCt7PoMY4JljKJVl1eV6UhipKHYbrXcHy9ttzeOHAs0M5w7LSSqrsyIJAQGHiIQGsHpTqDXYjEiCVNEqtJ4SoFbVYUKNwCCdgO324hBnNfAkXwjGgsEsFZtiy6CjamDaSGVSSBuLwC4nkJQg0SlWu2W1oGqYJ5BS9OoJNXe5th5kQZfwQuoo5YkE3RLIepPVtR+3fAdJUn1RKfaFWNqJ299b79O14SYF4dxYZfMMs8scYMS+JJJIi35maNV6XQLE7fOxNzfMeQkFSZjJyKNwrOrC6K9PWmIv34rPj3HDmIXSto3sFmLMCpUMOy1QJ8o3sYW2zNbMR6+mBmWy5MtxXJxI3xbORopawpYPGPnEBQoavUBh23GJuY5wyaEaswg1bigzWPdQN/ecIcUxgymWj1OpYeKbUf/UFk2GuttIsYVc/aSVZpvlFF1epidvdtV+/CNz6H4LJ8b4esyFGk1TGGQr0ZZHCkaktfZAJrb37Yh5jh00c0Tq8SeWRmAMafKNWy/J3o30Fv5iMb3xz+D/iiR8NyUaEP4vjOGPkAKyOz7EXYsgetYnRNHm5gJEIpJI7DmmQsmoVQNkir2G1A9RgHYVr4B+h/wC6v+DGMY/I8Xp/ab9+PYQIsfA51y0GUkUKWssdQrw5SrX+cAzDc7VdVjtxrmSRII8oJsvNANEVxr5kRQNDFw51bC+gvrg/wxYjHCIozJKdLjfW2rTWrc7bArZOy7bDC5zBCzrmpGmjKoqSjSNWo5j+RRQPY8tncigB2IOINATxLJWhLDWkZAHnKMdQIXy7+UPZO97YFcMlJljjaRzF03JYKKvSBuFshVsDuMOmX5fd+FZqQKWSRI/DNBW1RyAsQGazS6vr07YWOVIlimSRrejuo2B7qCTuRYDH3LeIibxLLkeIH1al8ypGNKkFTXrbG927UKGO0R8NWcIsloqBfDDMtA0dRYUuo7irP2YmfFXzWaSMXr9p3Jq01Au17iwbpQPnDsMMmc4Pw6MmJ3Z2BAJecqetebw9NE3dfhQwCVJn4gszqp1ea/Zoi96rfp022x0zniweVowu5ALUzKfeQaU7A17sOvMfL2XlMTZdRCtFXNOPNQ060YW9hhuCD6+mIcvA5JrjIjVZNVSWqRjSArmiQbXY9AfQNiuAmSTEIqqx015r7kHevQG8E5OaZHyUWUIASNj5xszp1VGPdVOo+/y9NO8XjWXiWGERkOy+IJGUHfz+TqOmncHpgxxnlVMvGIwPFlQXmJVY+R/9FGlgNo21Pvvt2IwkQOVWQzaGsajqsmh5AW6jftVXve+Gjn3O5Y52H4tKsyEuzFXDhTqtd/eCRR/ZgHyVwpXzhIY+EkcjgsQCdClq69dO9jbb68L2ViLqoQW3WrrYDf3du+IkXb8D3E2bL5uBmoxSrIvU0jqB02+ct+lscZ59zMzMMuq6Y2kOt2B32BT2WAVdpK1BvYPTa07J57K8PykfTMZrMojuCnkiV1D6Tdrqp1skatwe4wc41znFk205uCWWWVYswp1CtOgjS2ptyCW9T5sBomcT52h0lhIZPDrYKW9rby2VXsN9VDHTLcZlk8M5eHxiRqFssITa/OfNRAs0OvrhE5V5eD+GJH1NrjSKFAvyjsokTVId1iCeZqHSxd4N82tl1DRmfxGDAacqojjDklWUiySGe7ptW5JO4wgDuLcoZhXkkjjSUSMzPFEb0k+Ygaz509+x36YjcHh80gEIiNgMCmm+pIphddfZA6HD7xCRzIVjhSSu/ihKO4KgaD0AFHodXbriBHnHdWuCcFTTL4bMCe+lqCsFIK6trJXYhgSMiBDkpZUTSYZDqknTxaZjoAj9kkakZiWVSQAYlPQ4WOK8QERdUHiSN5iWXqTvVdACfTDpmTJGoaKCV3I0qVgfy1tR8lhdtrAB63WK75hyk8M9ZiJondQ4V6srZAOxI3ZT1rARe/JDq2XDwgfFdCpBZLNSDQ2qx5bIqh7z3wQz88qSI0aGVSukpYUbulsWPUhdTAV804r3hnwnrlMnl8vFlWkEMALM0gj1bA2AEck0STddO+ND8NTGJ3XJqNDotGdvniQ3fhrVFK/rYRucdKfSx7CX/wCOm/0Mf+237sZxEOvLmezOXCSzSGDKuyxhJY2uTyD2AArlQLOtmKiz5WA2S+IZpUhlhZ3bTJGYxQ+YvhksejBYkUKP/MY1WLCzMrJkYC0sTOW1LqjumEQRQoEhrY7k1dmqvCTzdwSZ3lkVVkMnnOhDqGlApA3JZd7PphRllgcJ4osPDoUHmKIImA3CsI0at9t9ZJB7v7sJJSOFJJCQEjCWFBJ85ZRv6nQVF+t2B1bDlY04dJJGf5TPFlOg0FFRUCRqG0d4RmyXxidMsCFsCbUD29nST22vf1OIgxyjzLFHmToDPJIRFB42kBXYjzOQaavRaFlRtYwZjWZM9JmXRmyxL+KzsjeHIoJQruFBI7XsG33rGeC8uszQrlI450y+YslWUJHS0VZizs7+YmwvUb+uDfFuUY5IIEzE7uqu1Q5YD5WUli1d3IAYkbUFYnfAKK947xbMZmQIis+mQ6SiXWqgCxUlem1k4xw/gkk6okUEkhBNsqMVuyTb+xW3W/14sBuXY3OVhy7SNAA7BGlIQ+Eyho3+TZ9WpjqH/lsD0IwczvEnaGKRXeJGeONkVIyy6n8NxfmQaSd9O1Kd9xgIq3K/BPxBiW+RhGot8pJZ67bIrURV9ftx25z4QuWmyqKElAhGiRQWeRiBbEAksSa07AEXV+bD/wAYhKCeSJ5RMzyJRZnDAx2BoLaRpJQgppNir8xB2yfC2OfhVI1ijSMs4Ko5CAnQqtuqa5JJWtd/ka6GsJFQiL4h4wdAJLCeGTqKq6CzYNq2lzpF2CNxWBeUyPhwrLOlQygqpPVtJGoxgEE10vpt3wa+EXJpDmcyupmYS6rdgxa40a997J1dqAAAGIHM8c/xfIazG8SROsTReaowwB10KBs9fr6YSCWTyOvw5I7aCOsrKfbUvq0qxsVTRhCT0Ioe7ALmnikmYkLT2zq5TpQXTahVHYCh92DXJmYljyvEEDBPGiCKWugd/MK29lq1drvtiNxHgRnnzhjBb2ZYiWUamkbUbPs1pMlb7aPfiI15alldYRFHJLJHKpOlWkIj2X2VBpdGpTeGziPL+Vymey0LkrFGqCRmAAtUL62NWNTKAb+kRhF4Bx2XI5pJUkFqQHCMrgoSCy7Eg2B2vcDDdm+bspmc8HZpFjcgt4rqyspJBR6HkFUKs1td4mSLA5c4m0nFc0gJESwAoNJUWzJvuATZs378Es/xiRQzLlswypbFjpUUpOoqoLO2wJAAF7euEjhPNEeU4hnXdJ3WQkKdfi9GU7FmC6a6EN7u2DEPwlZeSVY1V1dkLr4hjUeW7DESkgkDYV78DFB6XicgTX8WmoFrBZQ1Lqql1bsaFAkDzbkVWKw+GbJXmo5N6ECL27vN3s+73fXglzV8IGZTTDEUjd7Pir3HYRM40Nv1db6VhEz/ADJNmWrMNr8gjJO1KDe/a73J+7ADNIM38nETvSlD+apIG35pVd/T3YlQcGEomjy5UCZo9CSOBp0tvbE0V3JvqBifw3I5MZJGA8fOuCXXVaRpqIoAb+IBTdDu3WsAI1dXCAMSQQFIs7Xdgd13vr1w3Ix/4Tk+nl/0w/djGIPge5cewkWv+WxmeHZSg2VaORYyQPFEl6lIsedaUJIWIo3pGJkuWSN408UQ6nKI7Aq0pF0xkBIjjJ33BulBrC7yhxFo8qNMYepNIttNFlUlj5W1EAbAae5vG/MnBJMxK0khlIGswhYmYIiUuzk1pOkMFAG5OANg08FyX5RiYNm38COQqREI7lcnUCW0DYKAQQBYxaGW4XGiKgRNKgADSOg+zFV/Axw1458xrTZo4yGYUdVuarua3rti0s7xNIigc0HOkEkAX1qyep6AYBRDXlbKKSVgRATqZUGlWY92RfK5+sHrhP8AHUOoLhmyuemZo08zCKQSqDpHm8qShtuy7Yccxoy6yOzhFah5jSgk6Qd97NgfYMQpZSNrO3b9ffp/2MQ2AU3DBMC7hxCZ2eyxiIRodLOL0lQXW9J+utyMR+ITBIfAlzUYrUNaZcl9CAPekERIy0BqClS2kBbasb8XysDyM2bl1pGwYRuwVY/ZFsBux1A1YvfvV41yEOWgy4CJqQmi5GppNAJLMxA1eVS1g1tteIgjFw1LMhLSvIFJkc0WC6WUhVCql0rHSBdC+gxjj3NK5HLzZlo/EKqBpHcM1dR0WyCcDszxsg0FUempt2UBiNICgWdKgAn5/u368ZyKujCSKKXTZCSglCwBrVtYA62N9tsQlI8R55nlDAyIzPtJKIwrOKAph00gUABVVffEyPiQk4bAqSBGimeKRRvqSb5VSRWwDK63ZrT78d8twlkyfjQ5VpCWBYldSxqbMejVfmK0xajsQOuIWT5smik0Tqojcp4i6dJKqW0sT1tSzEe4m8KMGTn0STTrYJ4ADGmAaTVZ2IvTttt6dsM/Mmchh4VF4GYXMO2qORorAQu2oEi9SkAFN+vXvhb54yo8WMC/5NiKBJoeYnb0AJJ7AE9Ovvg+y+vMywsw0ywPrtFa9ADjSGBGoUaNeuEQDkeCyzbovlB3bYD7r3+wYil67VVj3/8AfXDvDG8QDBRpI1LRAreiGUm1N70eoINneueahXMxsi5aGOVjq8WyrE/1RVE17Vi+2ALHH4Pcqs2chilUvGxPk1MvSyCCNjuhGk10O/bFmck8lRvnuISOTcMrQoUoCpD4zCqNUGVLHYbVhE4EIMhMk8xJEWX8iEUTOWe6BPQDUwN1TWMXF8F8MvxHXNp8R5XZiK7HQLPrS/hiYo2n+DTJyOjSI7GMFUuVjQYkkV0qzjhB8D/C1H+S6vz3dv72HXGDgNFbZ/4PMgsmqOBomU7MkrpR1DbSSQd999jgNlPg2kjzWXzeWzAcrIWMcy7sGNSU4oXp1EbD6+uHXjKSB3sX7J8vatzQPrQ+/G3DQNS7UVWmsUSdgPs9rEVitvisX0R/sjHsa3j2EAZlOOZTKZaOONmzEp8zuCqojEbKPNqJFUfKe+DWYmM/Do51NqJREVRl1qSw0q2ogC72F9CMSuYeHAfFwJUUBI3Efgp5EEQD71ZZiw3b0xXOfzrQNmMsDqjMiyFHGpS1WNu3lIUixtt2xamS5eCv8XiaF1jEzAFmJPlJ6KzAE7CvZFWT1xygyWbEuWfMyRvolAU5eZ2GnrTKUUNtY9fSsLnK0uvIRyytqkeR2Zz1YiTSLP5q0B2A92BnFOYMzFnsvDHM0SO2XZ1oe05AJJZdSjSRsDWIUFucOZH4jA2W8HMCOQs0TMmggpYXWL9m/dewvDDFn2nyWTc0ZHSFms1ZKWwJHshrIH51YVvyRM+dbL25cnS6nbSha2Or0o3seuGSXisReZFOhoW0vExGqMWdOwu101RH67xEd4c118KLSFcSIX0xJQ02CV1OGNuBSVd7ixjTKQCMrFqjkTbtTFwmkhFHlvTRJY22v3YWeL85ZfQQoaS2A3BRbDfSYb7jtgWeZ8xLJpiVEJHkRV1trOyadfkDWFAIQV69bkRZWSKhQY08MHsFCn03roeu2IGf5qyuWPy06KRvoB1t1oWi2dztiuOJcQzUByozM0xnYysyFimkB1ER0KQOquwsVv7sQuZ55WjglLEvOjeIuz2qMNB1EWCwslR9HpviK418czeWbhuXaMzxxsESMmQRllQKNRCkh5AE09gNWwPUDIuTxn5FSOMs5XSJGPsLftyb1t2FEm6rqQV+Cvhsk+TnSVpBlVDvGwG2paPl2tgCXJAPU1h8+C/JBMozFSsjSMHLCidJKrtew2O313hI24P8GkGXymYivxZsxEySzNsW1A2FHRFs9B95xSPwc8DnOZWZYZiIlclljZvMUZFXsDZIN30BvH01PMqqXfZVFknsBv8AfthYlzXitEYHfwnhkKqNvKXjUNRFgpq1AbbE2PQuNgA/KMmZ4SuX8EQzmdHYSsPmyWTal/meWvsxrB8EjprLZhWBPzYjq0+m70P2/hhv4aAWEhNKrawfc6Ab/wBbV/yxNm49DZQtRonzAgUKB36dxgERjyPlxG/irmXQIdSu6R2O/lXeupBsdMWHwzKCOJFChQB0BJG5vYnc7nHogD5TuCNwd/8AsY7ZXMK6KyEMpFgjoR7sJHWsavtjbGCcBCrxTiCiTexq6d/246ZcdN8deKwIZCGUH029f1XjrksuCdqoHtvXu+zEW0qHxDj2O/gjGcIDBneXDmZ8sFlRdcCh9It9kQ6TuOqm76bYrvm/ltfjUjx5lW8SVlW0IFra6dV9BpotVA7YsrNwTu2XeNmijMMcbulFmUxkkID1YuEH1A4rnivDZASZVl1MnyRk0ppUbJSX5B/NA2wmWTeBzacjlo2B8pzDuOh8jOKsXVlqsd8LXN3EtebndAAAWVa6HQdK1ubFAEG97B2wZbMtFlGV6WQQNGCo9kFzIb9Saqz1JAwpw76SOhF17xsRgIuXllI5eLPoijWKKFWDDqHcRyFlruzOVYeq33OBWd4aMhPm87mZAXnmJhMJLMis5JuwFBI0rqvbcfWE+DjmNMvmT4xCRvGUs9NRKldRHsjyt5jsNsH+ZcweIIiwQ61Eg0/KBmYG1bVGo2o2RZ2KdMDJaC/JzRmJgJEkKC5F1SFCK1eW7AsFSBW42PW8Lubz0uXYvG6pIjbNGF0g9CUAtVIB7DatqoYYMzGiKITGI2QUolStNG7pqIHvOFzisZaRrcMWaiF01fTbT3vY+/ChMceyjx+DI7tI75ePMFizMflLNEkk2K6n1xZHIfB8nmw5kBmVGqNGXw1DUNYcbF68UDckEVt1OFzn/ggXhfCs0DRfLxQOPUaC6kfVTD+tgl8Gme8IZTXQWVszMPX5NIIx9QLRyD7sIFu5TMD4w8QUBEhjZQAAPM0u1e4INsKPJHH1iSJK8kwkzcjnVUYlZpEF0UJAIUqCDZwTg4g8U7zzeWOWOOMMR5QVaQ9e3lYAk7bYrDK5g5RhEXGh5HWNFkDIixiz+azmzpsjVde0cCNMxzd8J8nEJGjibwoEfyopKs+kkKzmhsavR0G12cO/wb5+8nlS2oteYFmzqVpPEDX2UkVZ6kYqvjXB1kDyZUaVUnVGu5AoedAN9jdr2rbpi0ZuKBZctFGoQR5eMsFFDSyAgAAbi/eKw2Ac+FZhIlk1nTRIF72gLMtVe9NVe7AaU/HMzlyYD4ZpkdiVOlT4moUa3NbUbFbm8RMzPamzWnf/AJ+ljtfTAvi5KZyD5WRZZlB0sxddlJVVo3G1LexC7nayDgEZOZY/iMWrLNpmncQxhvNqd2ssxO+mMM79hQAvYUb5ayb5fLRxyuGddVtZogsxG7bmgQMUzmuaZn+M6szJNHHBJ4QcKGJZ1RWTSV8RCoLWWNqTscEeA8U8PJRqjeJozBSVwniHzguBGCRY1FEs/wA7ptUyuXFLxmFfaljH9YfvwJzHP2RSTw3zKK5AIvUBvsPNp0/jiq83mcw5m80iunnaL5Nbju4xGi/KK7V5iXKi2HpXHL8tTZpw4sBdmetzH4aGMDezMxfTQ2tHNgbYLFctqWfL5khkmTzKCCHA8p6Gj2I710OM8R4JK7ZYZebwYkYmUKAda7FQLBF2Ot9CfcRWHNXAHMYbO5eBXjI+VSpCoKhVSVQA2gbbrqIPerOO3wVo6ZjMS62HycdRI58Mai9llPTZNq7lsVgua2MexH+M+7HsJFgZCcDLw308NL+rSLxWXF8nN8dbL0DI76FVAw2LdbY0QAdyuxrDPwnnmHMQ5eLQVfQEBoUWCCr+s4MPxBTnc0OnxbKaVJUXIRuxD9RR0pXez7sFyZVnNvDniglW9SqwjaTcghHUbk7jdVO/Wh1wMh4HeQ8QyRqQ1qDYZmIJKLtXY7ddjdYechmXy5tWqx5gdw2/dSNJHXC9zNl1mkQZfL6dB3jiY6T1JKxk6Y+pvT6nCiYA5Xy6zZzKwuCYpJ0RgO6lgD95NH3EjDnxt5BJInjSIqsQFjJiUV2Coeg7X9uFmCY5KXxESB5BJSeIhkETq4IKHUKOqhZvZMb5njudzOmRjBZYhgIUIWjTeVwyXvewvACGPlZo585DFMwm2ITxZS7Ct16mmAIoBga1bVgNmWM7TLnU0zwsUfMK2jUwrSZ1ohm2B1DfR9W8rh+bkWaJpp2eLWupFVV2BH0FUAViEmXPxXOzGtEmZYKt1v4o3B7gAtsKusJXJXwlcRX4pwjKq4ZsvCwlCm1LhY0FHv0b78bcrZtfjfBkUEKqaG3u2l8R3N9gSw27VgC/CmZFFBjoZkF0IokNuzAGlBI719fmAEiGKSCTJMQ8bAB0ZgQaUG2APv29d8JFlc18YHhTyKzGJRUo1tWjUEqJVC/KNvTE0NjvYxWXEDFJMz5Z5GWXz01al21A7H2xW4N9djjpkPEzM0iqLWKiw1adQGyjfahV1jXmDLstTL4YC6AwVtXmbqOnzTtffAiZK4ZxE2JF8pBGsDsTfmH807jfuCMN3Dc5qkmmaQgyookEhLAtG3k0MSSntMSvsn3d1Ll3KiWWcvq/ySSZQoA1OhUgDtt5uuOU2bURuoYOrJQO+91flO4Pa/xxMkWBxLMsjQL4giSR/Cdm2K7a1YHsfK8Y3rzLhL5q4LOI/jWYZGZ9Mq6bLFXTzFr/AJLy6QF1G6HpjPLvNMseiOTTPEGNRyqptmtVAdjezlTsTtYFXgrzcY5DJFqe8v8AI6deoFvDtzVhbQuI+hICYhEqGXZb6r5RvYA3ofV7X3DBfgPEdJMRbSGZJFs6QrxuHUtv0NAX2rvgMFBWtwCL26jvt6/XiZkcu7SAIqszDV5XB2oGhq0kkdKAO+AyPHHcmWE0iswWRAiSRhnAceIGFr1BV6Iv2kU7ECmvkTISl5JXuOJZDUbJpNgEob6FQr0RtuOu1YQeE8EzHgMWBjVZY2YGYxGSOmBCFAzKdTAs1A7iu+HHl6J14hlkTV8pC88wZ2dXVlAUIzdVUsi6hRJZiQO2jRCzyNMCpzMsuoSBnMQQOHGmNb1WCp22HYYQcjzD4a6VRySB4hZtOsrRjsL5qB1Eq3UmuhILxxnhqD428cWkAIssqgB1jYqsjatNllUltz8zCPmeDGFQdQdTIUtTYVgthWHUEjz+8WR0rEQL/wDFMvov4/vx7AvwB64ziIsjgfDEBgfVqMcNm1CDceXp1qyL9+CDcSvN52QN5XDhj7mYVW3op+7HBMq2Vky4kJ+Uy4ZwN6Vq0nsCQBde/viPm+HTQxedHqR9TSBWKeGt6KkAKjVq7+pxkiJn88S5O4BoAeguh+Fn6ycRcw0sCtLGNMw3jFW1UR7Pqb9k73W2IXEZLViev/PBqLN+BC+ZaSIhV+SXS1+J80gmroWenWvTCF8wfw7lTMSpCssQSOJxIzuyhmUAsRpBLlrLncCy/bbErmvhqZY/JJKBJ8oXSJvCcMqsjR6dQAolSCb8gNb7hzzlMsaBCWK6mlcAtVt5bI6Ard33x5MnnHSKJZY3VABGyybBTvRZqrT3BG1Gr6YiM8OzYLozK+kHzEqVBHUjcX09Mbz5QDhaaZgo8QOfFBLOWsCqvoxJ3AO29Yh5nwIj8rM+bb5+iXTEe1Ia1vRre1B/DAfMrIqo7qQkllG6Bq2NH9mEg/lOYXywkEPlMpDMdILFVGlBbDoKvvuTgovEWeVfFCzThaRpACEDdaBtNRom6se7CTNKxXV10r7Xp6fj0wy8XzZSRlRUVxDEWZRXVNTUd9yxo4CTI3LySxySuoZlrQ9D2TQIs+u+O/M+Xfw0BEmqV10oxLO1X0UWV37dd+gxbnI/Ky5GBmzEkeudhIaYBdIUKACwBJA3JA6thp4bDAAXg0G+rIQ1mr6/UcAlDHL5vIZESTQtCsx0qzaWaytgFCCVQ6SDYB36d8BvyXIY4GQaklbSpLrQFXv5iVNKxNgdO94ub4bcrq4PK3+jkjY3+cEP4sMUzyVlDLJNGiBpGy8qptdXp32F7b79QCawloMfI2QTW00tCFF8Y30qOz5t9iGCsB3obGxg9yrwkTshmiBUu87I6r5mmJot1IZE0p7tYPbGOZstDlkymRiK+acRzkgam06J2a+gt/LXQAUAKGG7KRogsUSN66e/bpY+rrgIpTj3ApMpJpfSyFfEjaOyBGSQupaBQgVd7dN9xY2Kem+w/rxYnG+bMnFNM8nmnlAWVE1yELVBQdSRptvXm3J9TivM7PFLmXMEZgjZvJGW1VfXoBps76QKXoDhBhrg3MOYiHgxyVCzKzRtGjoSWGqwyNuRvQrcfc3fBlzwUzLQTaRZZYqDBSN2IoAqvQMKAFMwG4rCAraZRWoGgQR7uh+vHPNTkv4lkteomu4JJ+/cfbhItfl3mrw8nnpY3mzOqUCJnsmR2jADFa8q3qJAFUl7XiuICYo0UrspUslkazp02TvovT1F98Exm2yuWcEe1NUake2QoBNdGi0i27nVV4CSuzEvIbc0T6bCgAOygbAemAQP44/0Z/SH/DjOOHxse7HsJFzc+5iMw5ShqnSKNVUNusbBS7SL9E0AvewK2vG+R4sy5eNlZlOymiRuLJvt83vhJXjDLFAAq+yLJ1EsaHUlrPQY55fjDAbKu7Wev+L34CNuYxTSabtgDQG9t6epJOw9cF+fcjJDlxGXDaaDIkdqGICkO52TTpry9ST1OFrP8ck8ZX8oKujDr1VgR39RjPFObJpFzMb6GDBhZG9det9bJ3PriA9wMOOG58q5VfEiQgfP8S1Ib1FUR7wcc8ry74i2d19LGIeW4oy8PkjAWmzSOxrckAUOtV36YDjMHf68LIbFyOXi3crd/OYfgOt4P8o8uxZwZVSXaH480bg1WhYjMoojYGipPWj1vCPko1NEoCfU3+/D3yBzRJCJgiR0JtQBB2PhBNvMO2BEWG3wT8MJP8GK31CTSqPqoPVfYMBeevg84fl8hm8wI5FkSI6GM0rebZUu3oiyNjjlB8I+ZMrArFQHTSf8V9sBOf8AnSefh+ZicR6XKXQIIp0bbzeo/E4jRZGXhy+Zhy7fyiIg0FXZewDeyws2o2PpjjkuXHhklMM+mNt1jCWVoRjrq3J0tuez/wA3euuSeeswuSRfI2ksNRButRO9ED8MceI85TnMqw0pqADadQ1Dbr5v1YCLH5ihMvC8xBmWjV3RkhMrAGQqB4bn+eWXXS9NsUl8HHFGyvEVOkFtEkVHcaqJF+61rBPO8ySuVL0xWQaSSxIAoAbt0wt8W4ifHhmCqsiylrUEWVcaSd9yP24QYwcazLyJlsw5LyEtmTXc6y60PzQBh54lzOksEYhACMp1Saa9s2aNbAAgX+OK15h4wzLIoVFXSQAoOw6UN9hW2HXj/Ncj8OlhKRhPi+kABulAfSq9hhIUOKcBSSWRzK9sbPs16bWMSuW+DwLmIlUMzMxokk+yC42G22m/swrnjklJsu6+h7GvXHl43IJVqhV0RYIsEGjdjYkYGQdz2XCshW6Mak3vZqmI9xYEjESUih93XHPP8ZeVhIwAYqOl1sANhdAbdB78RJc8T1A2IPf1+vCQTzOdeZgZCSIxojXsgrehdAnqT3xwmkKqT12rcb+uxxC+PtXbqfXv9uOU2eY+n/f24gBnxsfRGMYj49iE/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hQSERMUExQWFRUWGCEaFxgYGSAbIBwcHyEgHB0iHB4hHSYeHB0lHyAdHy8gIygpLCwsGiAxNTAqNSYrLCkBCQoKDgwOGg8PGikgHyQpKSkqLCk1KSk1KSkpLCwpKSopLCksKSksLC0sLSosLC8sLC0sKioqLCktLCwpLCksLP/AABEIARwAsQMBIgACEQEDEQH/xAAcAAACAgMBAQAAAAAAAAAAAAAFBgQHAQIDAAj/xABSEAACAgAEBAMCCQYJCgUEAwABAgMRAAQSIQUGMUETIlEyYQcUI0JScYGRoRVyk7HB0SQlM2J0gqLC0jQ1U3OSssPh4vAWY2Sjs0N1g4QmVGX/xAAaAQEBAQEBAQEAAAAAAAAAAAABAAIDBAUG/8QAOhEAAgECAwMKAwYGAwAAAAAAAAECAxESITFBUWEEEyIycYGRocHRFLHwQlJiorLxBSOCksLhFTNy/9oADAMBAAIRAxEAPwBY4flIiF1+UaeoSze3ar9cTTkcr9Nv0P8A04K/B3wqLM5hI508RPi7NpJI3Hhgbgg9z9+C3C+CZTOLlcxDCYFOYEU8JcsCCNQIN2D7PSupvHzFGcnk/mfpqlSlDKV1ZLTDbTj2Ckchlfpv+hP+DGpyOV/0jfof+nDUi5F898UGQ0/whojJ48hsIxBNX84Cuu2rAr8nR/lQ5fQPC+MiPTZ9m12u7P34zmtLa22moOMrpqSssX2dPAENw/K/Tb9FX93GpyGV+k36I/4cOLcJy2XXieYaBZVy83hRQvum4U9N9yWqz0rbEpeUct8YlYRAxPkxmI0JNI382j02G3143gfDz9zi61L8X5e22nEQjw/K/Tb9Ef8ADjX8n5X6bfoj/hw58O4TlIfybBPllnlziB5JWJtNQtQtdu3bpviBxTl2PL8PzDFdUseb8FZLOrRYI6bXXWhXXE1JK+Xn7mlUpN4elnp1c9m4XF4dlfpt+i/6cZ/J+V7O36I/4cOeX5cy4udoQ0cGQjzDxWakkdXPm69kb7xgHzRlItGTzEUQhGZiYtGvsq6EL5fSwT9wwSUoq+Xn7jB05ywrF+XXXduBQyWW+m36E/uxn4hlb9tj/wDiJ/ZgzwHLwx5bOZyeFcwISiJE58utzuT17MoFjaj64NS8rZZcw05QnLDJnN+DZq63X1096PcnEoyaTy8/cpzpwk08X5c3llpxQnfEMr9J/wBCT/dxn4jlfpP+hP8Ahw5ZHguVzJ4dOMukazSyRTQr7BKpIQa23DL174iycvQpxHPRNGDHHlZJo1N0v8mVI3sEWwGFwllp5+5lVaWaeK6V/s77W0Fj4hlfpN+i/wCnG35Pyo+c36L/AKcNOf5ZhXjUOXVB8XkVZCguggRr3uwCyDv87HfN8q5aWbhSRJ4a5oSPIVZjaKocbljpu6sb74MMnu3bfc06lJYc5ZxxfZ3N7uAofEcp9J/0P/Tj3xDKfTf7Yq/u4Ys2ckMqc8mSBSOV8vJAZnC2KZHuj5qoVQ/lD12wW/JeRPEkya5JQCocv4sl0U1Vpuu4F39mHm3vXmZ56FrtS2/d2a7OwR1yeV+m/wCh/wCQxkZHK/ScH3xV/dwzS5PJ5XLz5mbLicHNvDHGxNJGjEGuu9Kxs79BeDXDOSMsc9m4WTVH4MckQYnyGQvdG+xUVd9MWCT0t5k69GKbeP8ALwvs4lfDIZX6bfov+WOc+TgCnQSzehSvrvbDBwTl5Z8jGWXTO2dWBns6lXbWBvVjeveMTOOZHLOmfSDLrC2QeOnXrIrkhw99dwasn1wYJON/f3NupSUsKu7O2eHfbYt7Ko+Lr6D7hj2N7OPY9FmeDAt3yLK+Cn/LFH/pX/XHg7ylkGycWWhzA8OafNh1jJUtSJRPlYgC19e4wC+Ckfw1f6K/648FOD3MnL2YJ1FS0DkmySFNEnr8xifrxmlbXbn80deU3csL0wrxSbRHTgU0PF45ZFUJJnZChDqSdXiMPKDYtfXvgeVvjf8A+4P1j92McKUflwbCznpf96TG0B/jsf0z9pxwdskvvex61iTeJ3/l+rCnMJ/gXFr6HPr/AMPHDkjjr5k5jW6MIckY10iqUdNXmNn3478azRjyfE5EIDx8QVwSARamMix33rDBPKWkkZvaPDQW+skk474elfh7nglO1PC47de6Ir8S/wA4cGH/AKbL/wB/Ennb/Ic5/wDcP2DHDOWeJcH9+Vg/DxL/AAx052k/gGaPb8oN9lJ/yxiXVn3+h0h16PYvmztFxFI8zl4Jtos3kIYXJ6BqYLfuOplv1IwmcZ4ZNlpmy8zMTH7FsSNJumQEkLqrcUNx7sMvNXAXmVpQyqMtkoGZCCS1hyaIIqtJ7H8MQOZ5DLk+HTubk0PCxPVtHsk+tUf9s4xVu077D08naUotPXJ8Ha6fgaZFL4NnvfmYv+HghwfjUk8GdD6ai4a6JpFeWtr3NnpiDkifyNn66jMxff8AJ/twcyvBYoMvmGj1XNwtpH1MT5iL2B6DfpjVNPK33fczWcLNS1x5cMoHfkofwXhn9Nm/3J8d80glZs13k4dmYZCNhrjdR09b1fdjjyb/AJPwr35yY/2J8Z5Zz2vJcUiNXE+YZfcr6jt7tQbHVWsk93ojx1ovHKXFp9jlJErLy68xlM3VA8Md2J7Vpq/vOPcvDfl4Hr8Tf/4osQeHZofkBpD7awy5Ye4NJpA/2dOJ3BCBJy9fU5SQD9FGf1D8MaTWVttn4szKDV77MUfBMryXiTrkp8rS+G8hmJN6gwAG29V5PQ4fIRXMK/6tf/iwlvwtG4Xm8ySwdMyYVFjSVIQnarvzN3w6xb8wr7ox/wDEuPPBNNX3r1PoV3FxeHdU8bRAnOh/iw/0/M/8bDbNxH4vmc5N2iyEDn6laYn8MJ/OZ/is/wBPzP8AxsMvMPtcTH/+bEPxmx2jk2+C9TyVI4qcY8ZfqiRuak+KRTMgrTxGOZQNrtBIR7wxDD7cAudMsPF+N5eRjl89V6WKjxFFaXFi+hNMNjrwwZ9Dn+GcOVWVZJplQsVJAeNJQ21gmtBHXC/wyAjKcWy70RBpkXrWsM6tVnbUEAr3n1xio8Ttstl3GqDwxxPrJ2a4N28mVtp92PYx4mPYcw6PEduTuOrk5FmZGceAY6WrttJvetvKcT+XeaY8tl4YXhd/BnEysunppII3IOokn3b4XMufIv5o/Vhw+DvgceYfN+NGkgSJQodQ1M+vcX0NLjjFyc7Lie+tTpRpc5NbFt7vUjnmPIpmRmUyuZWbxfFtpVq2Yl/LrI3tgNu+OcvMmSGYGZTKZhZhKJCWmBF6ral1EWRY6UMSeTODjMcOz4KL4ooIxG6sqBtjVjcdsTeVeFRSwcLZoo2Mkk2osoJYASaQ1jetvuxtKcraZ56HnqulTlLrPD0dXpZvwAmX5rjJzaTwNLl81IZGQOFZW2AphQ6AfOHT34mzc/q7yuYCuvL+BpD7DdjfT2aO/fY45uYc7w/M5lctDl5cuwOqIadaEDZqAJ2PT3A4D8rRK+eyqsoZWlAIIsEUeo6HGXKaajfU6RpUZxlNxacdVfcgtwznGFUyrT5eSTMZRSkTowVSKoaxYIoe44gZPmSMxZjL5uJ5o5ZvGPhsFZXO9bkbH7PqwV4rl4czleImPLQwTZSUhHiXTqUOV8wA3sKepPbBdsnl5czmOFjLxosMJMcoHn8TSjFrrr5xv1Ok3d7btPW69zi50kn0XvefVWt1wzACc8g5jMNJAWy88awtEGpljQECjsL8zdx167YF8f4ys/gJFGYoYEKRITqY6iNRJ3FmhtZxtxnLImX4ayoqtJl2Z2AALnUKLUNyPfg0jQQpwoHJ5aU5mJBIzxqTZdF1dDbebv6Y52lK8ZP6Z6L04YZwi9qtfddXzy0QG4HxqKKOeHMQtNl59JZVbSwZDYINi727jpgkeeLzTSNDcDQ/F/B1b+F+d0LX76rveD+VyWWk4pPlfiWVVIYXYERrbH5LdhpoEajVep9cD+XMpBBBwuObLxzvxCzJI4BKrQKgXfS06V0Y9TjapyVkpHCValJuUoO7Sdr7LXutl7IjLzrGkmTEGXZcvlCxCMwLsWRk6+YCtV9T1wH4ZxkwyZp9BZcxFKjKCNi7alJ2+bv9d7YPclctRS5zPQyIsiwa0QONVfKMine9wFG+53wI4RkUbhedldFMqSxqrlQWW9AYKeoBsnauuMPG+k3vOydFXhFN9Vf3O6ficouO1kHyehraYSBtqABVqI9qyQa92CC83afyWyRtqyMZVgxWntFQ6aJ7A9a64WpJAqs3oCf24sOPguVjnyvD3y0byzQEvma84k0s1rtY9ljswry10wU8clrbQ6cp5qnbFFu7k33q0n4Cxx3jEMmVGVysUscZlaaRpSpZnYECtJIobbmug+vEyPm5BxIZ3wn06Qui11exo63p7X16Y58b4ZHHlOFsqKHkrxWC0XplB1Hqe/W+uDE/BsvBNxSdoIpI4GSOGAqBGGZEJNVXVh2281dcbtLE23pbuOWOiqaVm7qVs9btJ/W4EwcyZdo5Yc1BLJE2YaePwyoKlmsq1soPU9CetdsezfOBlbPs0TfwqFYYwpHkVdQBe6381mrrBnhXBsvPnck4y8YizOUMzQaFKK4oGhVfO/C8ROG5XL5eHLPPlYp2zebZPOobw0LaF02Omymtupxq1Tevr9zm50E8otvW19N/6cwRkuY3iy0cSKdceaGYjb5tb2pHUE7/AGMTiTxjmeGRJxl8u0L5pkOZdnBB0kkBBZA3JvZeuCZ4XBkos+0mVizRhzKJGJgCQjqmkairHbV9tWcKXEc4sspdIY8upAHhR+yK6n2V69dgOmOU8VNWbO9ONOtJzUHrrfbk9BR049j1Yzj0Hz8T+mMGW9hfzR+rFg/B7L4UOo//AFc6iA+o8Oq+qycV7lR5F/NH6hh+4RPloslw0Zhpg8mYaeMRgbsJNI12PY8y/wDYxxo9dvce7lv/AERjvt8rkvkOQQDP6iABxHwjfTdhGB9t192JfL/DzAOHQm/k5s0B+aDJp/s1gbzjl2iynFmTyk5yGRK9agIP167OGvM5hZMzkHX2XWRx9sYOPSslb6zPlVW5dPY7+Kj/ALK45TH8TcU+pf8AcGB3J4/jDJ/63+62CXKX+Y+I+/SB7/In78D+S/8AOOT/ANb/AHHx5X1oL61PsPq1u/8AShil4e+Tg4gcwuhs3mQsSalJZDLera6FMdj9HerGJXDB/wDyHOf6t/8AchwjZoD43If/AFTfd4x/DD5wofx9xAntG5v+rDjtGWLJbH6M8lWnzabk83F/OKQp8wD+DcK/oh/FhibxQ0eAD/yoT98kX7sQuYx/B+Ff0IfiRgjxoVLwMf8Ak5f/AORMYfWl/Sdo9WH9f+Qc4X/n7iHuy7/8DALjubaLLcCkTZ0yupTV71F2wZ4Y38d8UPpl3/4OB+dyYlHL0bC0eAKw3Fio73BB7dsbd8DS1v6nGFlVi3pgV/7GSuQc03y87e1NnIkY9LJ+Ub/exDkypiyHGEqqzygD+aXQj+yRgll8vlsrlgJnlhX8pSNHoBYnwpGRAdidOlBv7uuOnOeV0ZXitfPzMDff4P7sLi1Cz2L5o5RqJ1rrRuNu5orXNj5N/wA0/qw788554OJwzRkB44EK6hYthIhsfUThJzR+Tf8ANP6sWHzBw5MxxrKwyAmOSJdQBKk1HKw3BBG4B2x5oXcXbej6nKHFVIuWijO/ZkezHAJc5keFvG0S6E1MHYr1ZT5QAb6H8MdOZj8hxj35yEf2IBgPzPEPi/B1obCv/cjGC3NTfwfjH9Mi/wByDHeWk1w9D51OLbpO+Tlkt3TJPKI+V4R7uHyH8Y8BOZnIynC2HVXdx9YcEfjg7ymPluFf/bXP3mPAPj8WvKcJXszlGo0aaRVP68VRNwaX1oFOz5Sr6Z/5EvJxzcQ4dm7aITSZmMksfDTyCM+jVsAMJeZy7Ru8baSyNpJU6gSPQ0LGHXmfhUcHD87BGD4a5uMAEljusbGySSftwiDHGurNJ6nv5GrxnKOUW3ZW0yQuYzjGM49Nj5Qfym6KOp0jpfp/39+CfEeJvLHlU8PQMtGEQizZ8p1HbY2vbELhedeMKyNRKAHa9jR/YMT/APxBP9P+yMeK8VfNo+1abUbRTy2t7rbglxznSXMxSxNAqiR0ckFibj0183vpGNOG85SwrlVEKt8WVlWyRqDCgD5dqG22Bx5gzH0/7I/djV+Pz/T/ALIxrnc74n5e5x+GeHDzcbdr7DpnuOF4Pi8WXjy0JbU6R2dbDYamIv0+4YjcKzzQTxTqhYxNqCmwCdJXqBY64Kfw8PDHXnnGqIUhsUT1ul2BO5HTHf8AJ3FDH4gh8hXWG1Q+zVg+3fQX9uGzk8WfgZ5xQjg6Fn+J/uLeZt2kbSQXZm27FiW227XhgzHN7MJXXLLHmZ00TThmNrVHShFKSALP1daGNKz/AI4y4X5YrrCfJ+yQxBu9PQevbEwcF4mUD6F0kXeuLpV+vWt8MU1dq/gZqTUmsShlp0mC5OOo8WXjmySy+BEIlfx5YyVHqEAG/wBuNM7xwySZN/B0/FURFW2bVoYMLJWx0rHuHcSzWYeOOI6nfoNAG3Ukn5oHcn9uCEuT4is4y/hh5TGZAEMZDICFLBm0jYkAjruNt8au5LV+BWVOWaitXnJ7dTll+anTN5nMiEE5hCjKS1KDp3B07+yO2M8J5raKPLrJl1mfKhvi0hLKU1CjqUCnFV93248IuI+MIPCbxipcIRGLQbEhtQQ7kbBiem2JI4VxXVp8BtVaq1QdLq/5SuuJYlo34GZKDyahs+09isvLxBfHuPSZvLwwsmkx6yzbnW77lqry7k/fg1n+d1nSVJsmXSUoXHjMnmjAo2qg9QDse2IGeGfhV3ljKKhUOxMR0l6C2FYk2SOgxzE+d8SOLT8pKoeNPk7ZTdEb0Lo9aO2C8k9X4GnCMopWjZXtaXe9AVnlRmYxwmJGFBNTSVtR8zeY36YZoucqMUrZYvm4ojHHOXNdCoYpVE0Tf1mqvAwZ7N6NdHT4ng35P5W601d3se1e/vjaTO5xfHBUj4uCZtk8g95vfcfN1YzG6va+fA3P+YkpKOX4ntyNM/xcyx5FDGQcoALsnWQyN9Hy+z7+uJx5qDSZzxsuzwZohnjDFWVlAAKvQs0B6dMcpJ88sywFCJnAZEqO2B1UQdWnfS3f5vQY65GDiUyloYi6hihI8IeZTTDzOp2O11jSxX2+ASw4bNQt/wCrau+7ebZTnEx5mOZMuRFFB8XiiLG1Ty7lyDqO2OHCuYkSKKOfLHMeBMZYCHKaWO9MK8wBJI+zbbEbOcUzUTmOXyOtalKqasA9RYOx7Y4/l+f6Q/2R+7Geds82/Be4/DuSyhHZ9p/O3EKDmoSRTR5rLGfxpvFbTI0dEAADyi9q9cAc2UMjGKJoozWlC7Pp6A+ZtzZs7+tYlf8AiCf6Y/2BjlmOLyyLodgVPoK6fVjMqilq/kdaVKdNtqKXe35dwn4zj2PY9lz5FnwGDLHyL+aP1Y3xyy/sL9Q/Vjctj509T9DT6i7EbVjm52PuGM6scp5KRvqOMG1qWtxtDBlxnKOqLJLFEQLp5KGo+5dvvOEfnaYLluHLqr+L49tVXsO3fD9xzMmSKTJAWX4cZEHcutV+zCdzdxqVcjk4UYCKTh0ZYaQbtK2JFjt0x9KoklwPz3JE3KOV3d+Fv3HvOZIHiWTnX5qSQP8AWqF1/W3+1itoj/EcHvzn/Bb34snhGZD57OQnrFIsy/1ofDP6u3rit4f8w5X+mn8InGKr1W1ufoPJbqSUt8fNSZK5I2OccdUykhHuuv3YKchZ9WMEQJLw5TNAgg7K0kTIASKI0joOnfArlI1FxIjqMk9fdg3yllYEminy6yaZcnmSUmYN/JyQr83ajZ9e2MUL5W4/M7cscU54t6S8P9nTkmUnIZNmbURl85uxJNBx364WeVsx/AOKMGvTl4t9fQ6n79sN2TzJXMxyRUkH5KeSBFUBFbUpfSPr07H1wH4BzFO0HEsw5RpUhgA+TXTWuTqoFHqcbk1dK+x/I5Qi3GbSWbi+zpae505Tywn4VxCK7aWQhCTdssSyLv8A1bH1Ym5acDimUc7rFwxZG/qh/wDEPvxH5T4uVhaZ6tuIoG0gAeeIIaHQDzYJcU4CxzeaWMjUnDI4U1HSCWkerPb+TH343TScV3Ga02qs08ln42SZFfJis3D2XisJHu8Ro7/3jjXmnhrXxgA6fjMmVijP55UN+0/bg7lMoo4lxAMb1x5fMqB0tAykj7VU4g+J4uU4MzeY5mSBn+tYtR/Fcaw5fXYcFVamrcH5J+hjjLrJxbhkqd3lhb64TIv6y2Fvk2QnPzjevDzW1mva9MM8WQZJeHl9Jb49mCSjagBJ4si7jvR6YV+Sf8vn/wBTmf8Aexwm2px7fQ9lG0qUktkbechWy7WikkklRZJvtjoRjjlf5NPzR+rHS8fPPvMzeMjGpx4HAmD0F3HsYvHsfUPzAfg9hfqH6sb7Ya/g34fFL4vixRyARx0HUPVl+gYGulYa8xwLK9srlv0Ef+HHJ8kk3qeyH8VgopOLKpOOcyWrD1FYfcxw2EN/IQi/SNf8OIGYyEYG0aA100AfqGD4OW9Gv+Wh91nXMc3xHP5XML4nhxxCKUVuQVcGhe4BKnEDjuYyU+XiVZMwskWWWFAI10nStCybIF+h6YVc65ErgE1q7E/hjCu3qfdvjvzVR6tHiXK6KaajJWVtV7cR4h5sjXikuaGrwnQpVb0VWrF9mUffgCOIKOGwZXfxEzBlbbbSUZRR7nfAhr23P34wGb1P34zzFSzTktvmdFy6irWg8rbtia9Q9y5xZIJJBKGMM0TRSaRZAbo1d6329+DuT5nykLQohm0RZWaEM6bu8rRMDQOwOlrsCsIRcirJ+/GfGIrc/fjUKNSKsmgq8so1XeUZeK8R35d5kgjy+XSdpNaZafLtoS6EjqUrsfIv4b45cOzPD4os1F4+ZKTpGusxeYFGcmgFruOo9cJ6Sm+/3nG3ie/8ca5qptaMPldBt2U1fPJx33GLO5zLrkZstBJK7NOsqM6aDQQLdgAAgjbBXmfmmHNZWaMajLKsAIKED5M6336Vd4RmlPYn78H+QY1lzxSVElT4u7aXUONQeIA0QRdEi/ecZ5mpsa0sa+N5O5JuMm076x4ewci5yjUo9nxDw8wP5T/LCio6ezd+boMa8J5qijj4WjFv4J4hfyE7mN0jo1v7XbpW+GWbgOV//q5cf/hT/DgfPwTL3tl8uB/qk/dh5qr95B8Rya1nCXlua9QBydx2HLJpmLLWaGYAVCdjGY26D8MbcNz2Uy+YeVJ5ZA8UykNCyUz0VqxuNiPsGJmY4TCD/Ixfo1/dha4pl/4QqRKSWUFURdzuRsAPvPQdyMZ5mdkm1l2mnyyg5NpSV9V0bA+NaVQasADG1Ym8a4RLlhH41IZFutQOk2QVYg1q+om+xwNMwO2oH6j/AMscfg5b0ep/xin91+XudMZGNBL7/wAcZZz64Pgpb0D/AIxTa6r8vcXtJx7HLWfU49j1c1LefM+Jp7n5FtfBadpv9XF/fw15sb1vhV+CxLjms/Mir+1hrzaY9DPCkCWyDSh620AarNVvRN0d+/vxK4jwSJYZZFLuyo2lmNVX80AX9Zwc4VldMFgLqkNm+lDYfqvGOOKfik4JXdD0FftxFYobOCpX+v8AYMeVcZzX8o32dulgY6Lt1ND37AdP340Fj37Mb5XJtK6oilnc0qjuevfbtiRl8qGUkyRJRAAfXvfcaUYUPeRgny74UOeyrGaJwrMXKuB4dK1ayxVQSa079xdYgsZX4O86a+TROntyoD9tE/qO2FplAZlJ9liprpakqfxB3xax5hyxmZszKtq6mIOV0KKDXFROsi9Jf1U1tuavmjBeQjvI7D32xN/bd4kJyVdupxmKHUaG+19gAO5J6KB6n1rGHbt36dLxD4ggJCl9MQBLfSZx0LH7dh2wsyb6lfdG1Le1A711oHer6E4a/gzIHEDsAfisli7PtxdfTFeZrNtpWMMAoUAlerE9bNYP/B1xyLJZmSWRW0/F2RVjUEsxeMgCyBdAkknoDjLIu5ytG7vt1/YDv9hwGyXEIczEZYJRIoYq3lKlWFEqQwDWNu3fHXgfH4s9C0sIkXS2hlkXSytQI6Egggggg98J/DOJGLjM2UVQseYkLN+eYhKGX0s2D67e/EbyGWdLGJ3ClVIXkVQsnmDuBTMqmwL60A2NYuHtJenTt1s+uO+Wy5iidXeNQzjctQAahVmqJNYiRxXMgi2RHDEe0oYGjQuwegN+7fEubhuWYHXl4Go0KiAPbuB78cRl7OpQhXejq1Dffcjb3fZiXG5A2C3f7RX4DEJWvO3B1y2bKRroiZFdRZIvdXAv3i/6wwFjw3/CPmVaXJqQdREigjoR5WAPazRI+rCslYgYsaMYxvj2IB24DzwuQQDwTK0iIdnCBVFiz5WNmzW1bYsjhvFI83lo8xETpkHRvaUjZlbtYO2Fzm3gkUfCFmjy8UJUQuW8qs5HlOokHUoV2YKSTdUMQOUeactlsucvK5RQ5dZArCMCSmpvLqi0klfMBZF9CMBFiy8ZhijTxJANKWbIApRbHcjYbknpgFn+fsnJG0SzxMXBHlkViL9yk19ZrCxzBwB58zYi8RZI4xHOCpWMAuZO9gOjLuNm2wLy8EsE0JljUu/kd3zccZZZUCBGXxGZtBugFIP44SuD+HR5KPTS56YuvikSFVIhA/ldrOg9qN7Y2zpjlj+SijiVfCeQrqLmw6lGdiSyl9JBFe/rjlHIwijLZjWPDOWULrmDo3larWotXkATbpY6k47nhh+J5xoUmjEcTAu3hqDJBKreyGL69AYG6Gx2JIxBcDzGWmZNICfNYHzAAajqvYC6ArtiNxSPxIFlBNGrU9w21H3g74jQGVijMAwe1DWosABj76+w3WIEWbdvDSzIARpX1Pb99nCVxpyDq0aaQw0qqvqI3dR5yK+aSTV7+uAuVhIcNJKQ/iHbX1ojbSRuDZx6DPMtxHyHUburs++qr34tjl7kfJzZTKzyRM00kKO7CV0tiDuVU0T19P1YhK+7ljW99Ow9cL2ezXiH+YDSD1/nH9WLj4l8HeUcEasxEO+h1O3pTK3T698LPIPL+U/LOZyc8azoisIvFAO6aT02BYgnavm4r3CxWwKqfMQB1oGsNPLnLeakMjJlZiPDKp8kQCxZNiz6QLTVvfUDF7R8OggZRl4IotYLfJRIlgV10qD3XG87E9Wvf1vBcbCZypy/m8skhYQK80is4kcsFRFoCoxXiEkgsDQCr1wvcpcuy/lHM5vMnV4M0iq3zXlDGM6FvUERbFHYWB2xZM+25ofWa+6/s+8YH5oajYIIPvHXv+P7cRWO2W4ikau73VqAFUuzMboKqgsxPoB6+mNc7xNAWVkeg4S2VSLoMx06iSI7XUa6kViC0L6SYxrkiZZAgkEZdSHjan6IaJonYlasWSAy5LNDSHgUljUkjZmMsRIsYk2YjUUCGvNbD0wiE5I449bwmaKWRlCoi2HYpqtY9LjzIjEnY0D0Ok4nflkaokKyFncRsRGVVX0KxLWbUEsFA63YrY4AtkMwoUpDL/JP5Yp4oyssscQPygmGpUeJt7G0oC7KQOuX4fMozMnhyeLUZhHipTtGxkOupCtsbUswJ3u73wFc9z1xSEZZ4DJH42qIrHalrLruEu9lYnp0BwmoPdhu505Uyk2bWabNSxGVKiSNF87IQgRWa7kbUtLQ2F/NOIvA+TMnoNfHWDtJHUk8a2YSQ9FFsX56N7hW+ooFa/aPvx7EX8q5L/QTfpTj2IgnxrjE+YWEyyyS6V0KOyigKCrt070SfXtgvxTJ1lYpGimUtl9bWGphZ0sxvTsT0r0xGyvGzFCpVD4aCiymtyPT5x639WLU5niQ8PeRTqHxBo421EqVcKVNeyd63NmsALcLGV4tFPwvK5eTUWfKttEAzt8VZBpVGI16gpJXuqtiLwuCPw4p4ctFcOYkRnghapVMMjI5VgWA16RW6gkUcRcplsusAmkkli8BnMRiUt4fiHS1jQVJJN1dUSRjfOcZhC5beR3VAgnly9Eop23fYaQQSADexsYiJOS4C2XgSNXLiRIZZFseSeNkddAADEMljeydI+zbwVikzqytl1izLzGwWaSRHDMiDTQUgsTRVj7W4wP4hxN3QOqNJFYRgJSgpQbYooPlrYAnr9eALcfkVAUMUIJbQRGoYnrqtwx8xvcVeISTwTK6psoh2HxJpTfq7FSftAXphY4RIEeFmAokL/tCv23hoyHHMugikZvlxAIGGoUQCTddidu/QDArKcJLZd2USgBmUaUDA9BubvVZoKB0GIGT+K5RSuojzL0Pf0IvuO+LZ4ZwppMllPlswE+LRUsTBVA8Matwus33821YprNcQMmXDbhwG1dhY8v430+vETMZJI4xJAJfE8JZbBph7OonTRVAejd8Il5zRypH5sydS7kyAKvs15vUA715b7k7YqvKca8LjgzAII+OdV2BVvk2reqKtfXpjly/x6Yyqkk8zrIpXzSNJRNBGpmrZyt+68D+bY9WcKEVfksADUwYox9522veh7sCViPorjEZVgQa0b7BTaM6AjzbCt7PoMY4JljKJVl1eV6UhipKHYbrXcHy9ttzeOHAs0M5w7LSSqrsyIJAQGHiIQGsHpTqDXYjEiCVNEqtJ4SoFbVYUKNwCCdgO324hBnNfAkXwjGgsEsFZtiy6CjamDaSGVSSBuLwC4nkJQg0SlWu2W1oGqYJ5BS9OoJNXe5th5kQZfwQuoo5YkE3RLIepPVtR+3fAdJUn1RKfaFWNqJ299b79O14SYF4dxYZfMMs8scYMS+JJJIi35maNV6XQLE7fOxNzfMeQkFSZjJyKNwrOrC6K9PWmIv34rPj3HDmIXSto3sFmLMCpUMOy1QJ8o3sYW2zNbMR6+mBmWy5MtxXJxI3xbORopawpYPGPnEBQoavUBh23GJuY5wyaEaswg1bigzWPdQN/ecIcUxgymWj1OpYeKbUf/UFk2GuttIsYVc/aSVZpvlFF1epidvdtV+/CNz6H4LJ8b4esyFGk1TGGQr0ZZHCkaktfZAJrb37Yh5jh00c0Tq8SeWRmAMafKNWy/J3o30Fv5iMb3xz+D/iiR8NyUaEP4vjOGPkAKyOz7EXYsgetYnRNHm5gJEIpJI7DmmQsmoVQNkir2G1A9RgHYVr4B+h/wC6v+DGMY/I8Xp/ab9+PYQIsfA51y0GUkUKWssdQrw5SrX+cAzDc7VdVjtxrmSRII8oJsvNANEVxr5kRQNDFw51bC+gvrg/wxYjHCIozJKdLjfW2rTWrc7bArZOy7bDC5zBCzrmpGmjKoqSjSNWo5j+RRQPY8tncigB2IOINATxLJWhLDWkZAHnKMdQIXy7+UPZO97YFcMlJljjaRzF03JYKKvSBuFshVsDuMOmX5fd+FZqQKWSRI/DNBW1RyAsQGazS6vr07YWOVIlimSRrejuo2B7qCTuRYDH3LeIibxLLkeIH1al8ypGNKkFTXrbG927UKGO0R8NWcIsloqBfDDMtA0dRYUuo7irP2YmfFXzWaSMXr9p3Jq01Au17iwbpQPnDsMMmc4Pw6MmJ3Z2BAJecqetebw9NE3dfhQwCVJn4gszqp1ea/Zoi96rfp022x0zniweVowu5ALUzKfeQaU7A17sOvMfL2XlMTZdRCtFXNOPNQ060YW9hhuCD6+mIcvA5JrjIjVZNVSWqRjSArmiQbXY9AfQNiuAmSTEIqqx015r7kHevQG8E5OaZHyUWUIASNj5xszp1VGPdVOo+/y9NO8XjWXiWGERkOy+IJGUHfz+TqOmncHpgxxnlVMvGIwPFlQXmJVY+R/9FGlgNo21Pvvt2IwkQOVWQzaGsajqsmh5AW6jftVXve+Gjn3O5Y52H4tKsyEuzFXDhTqtd/eCRR/ZgHyVwpXzhIY+EkcjgsQCdClq69dO9jbb68L2ViLqoQW3WrrYDf3du+IkXb8D3E2bL5uBmoxSrIvU0jqB02+ct+lscZ59zMzMMuq6Y2kOt2B32BT2WAVdpK1BvYPTa07J57K8PykfTMZrMojuCnkiV1D6Tdrqp1skatwe4wc41znFk205uCWWWVYswp1CtOgjS2ptyCW9T5sBomcT52h0lhIZPDrYKW9rby2VXsN9VDHTLcZlk8M5eHxiRqFssITa/OfNRAs0OvrhE5V5eD+GJH1NrjSKFAvyjsokTVId1iCeZqHSxd4N82tl1DRmfxGDAacqojjDklWUiySGe7ptW5JO4wgDuLcoZhXkkjjSUSMzPFEb0k+Ygaz509+x36YjcHh80gEIiNgMCmm+pIphddfZA6HD7xCRzIVjhSSu/ihKO4KgaD0AFHodXbriBHnHdWuCcFTTL4bMCe+lqCsFIK6trJXYhgSMiBDkpZUTSYZDqknTxaZjoAj9kkakZiWVSQAYlPQ4WOK8QERdUHiSN5iWXqTvVdACfTDpmTJGoaKCV3I0qVgfy1tR8lhdtrAB63WK75hyk8M9ZiJondQ4V6srZAOxI3ZT1rARe/JDq2XDwgfFdCpBZLNSDQ2qx5bIqh7z3wQz88qSI0aGVSukpYUbulsWPUhdTAV804r3hnwnrlMnl8vFlWkEMALM0gj1bA2AEck0STddO+ND8NTGJ3XJqNDotGdvniQ3fhrVFK/rYRucdKfSx7CX/wCOm/0Mf+237sZxEOvLmezOXCSzSGDKuyxhJY2uTyD2AArlQLOtmKiz5WA2S+IZpUhlhZ3bTJGYxQ+YvhksejBYkUKP/MY1WLCzMrJkYC0sTOW1LqjumEQRQoEhrY7k1dmqvCTzdwSZ3lkVVkMnnOhDqGlApA3JZd7PphRllgcJ4osPDoUHmKIImA3CsI0at9t9ZJB7v7sJJSOFJJCQEjCWFBJ85ZRv6nQVF+t2B1bDlY04dJJGf5TPFlOg0FFRUCRqG0d4RmyXxidMsCFsCbUD29nST22vf1OIgxyjzLFHmToDPJIRFB42kBXYjzOQaavRaFlRtYwZjWZM9JmXRmyxL+KzsjeHIoJQruFBI7XsG33rGeC8uszQrlI450y+YslWUJHS0VZizs7+YmwvUb+uDfFuUY5IIEzE7uqu1Q5YD5WUli1d3IAYkbUFYnfAKK947xbMZmQIis+mQ6SiXWqgCxUlem1k4xw/gkk6okUEkhBNsqMVuyTb+xW3W/14sBuXY3OVhy7SNAA7BGlIQ+Eyho3+TZ9WpjqH/lsD0IwczvEnaGKRXeJGeONkVIyy6n8NxfmQaSd9O1Kd9xgIq3K/BPxBiW+RhGot8pJZ67bIrURV9ftx25z4QuWmyqKElAhGiRQWeRiBbEAksSa07AEXV+bD/wAYhKCeSJ5RMzyJRZnDAx2BoLaRpJQgppNir8xB2yfC2OfhVI1ijSMs4Ko5CAnQqtuqa5JJWtd/ka6GsJFQiL4h4wdAJLCeGTqKq6CzYNq2lzpF2CNxWBeUyPhwrLOlQygqpPVtJGoxgEE10vpt3wa+EXJpDmcyupmYS6rdgxa40a997J1dqAAAGIHM8c/xfIazG8SROsTReaowwB10KBs9fr6YSCWTyOvw5I7aCOsrKfbUvq0qxsVTRhCT0Ioe7ALmnikmYkLT2zq5TpQXTahVHYCh92DXJmYljyvEEDBPGiCKWugd/MK29lq1drvtiNxHgRnnzhjBb2ZYiWUamkbUbPs1pMlb7aPfiI15alldYRFHJLJHKpOlWkIj2X2VBpdGpTeGziPL+Vymey0LkrFGqCRmAAtUL62NWNTKAb+kRhF4Bx2XI5pJUkFqQHCMrgoSCy7Eg2B2vcDDdm+bspmc8HZpFjcgt4rqyspJBR6HkFUKs1td4mSLA5c4m0nFc0gJESwAoNJUWzJvuATZs378Es/xiRQzLlswypbFjpUUpOoqoLO2wJAAF7euEjhPNEeU4hnXdJ3WQkKdfi9GU7FmC6a6EN7u2DEPwlZeSVY1V1dkLr4hjUeW7DESkgkDYV78DFB6XicgTX8WmoFrBZQ1Lqql1bsaFAkDzbkVWKw+GbJXmo5N6ECL27vN3s+73fXglzV8IGZTTDEUjd7Pir3HYRM40Nv1db6VhEz/ADJNmWrMNr8gjJO1KDe/a73J+7ADNIM38nETvSlD+apIG35pVd/T3YlQcGEomjy5UCZo9CSOBp0tvbE0V3JvqBifw3I5MZJGA8fOuCXXVaRpqIoAb+IBTdDu3WsAI1dXCAMSQQFIs7Xdgd13vr1w3Ix/4Tk+nl/0w/djGIPge5cewkWv+WxmeHZSg2VaORYyQPFEl6lIsedaUJIWIo3pGJkuWSN408UQ6nKI7Aq0pF0xkBIjjJ33BulBrC7yhxFo8qNMYepNIttNFlUlj5W1EAbAae5vG/MnBJMxK0khlIGswhYmYIiUuzk1pOkMFAG5OANg08FyX5RiYNm38COQqREI7lcnUCW0DYKAQQBYxaGW4XGiKgRNKgADSOg+zFV/Axw1458xrTZo4yGYUdVuarua3rti0s7xNIigc0HOkEkAX1qyep6AYBRDXlbKKSVgRATqZUGlWY92RfK5+sHrhP8AHUOoLhmyuemZo08zCKQSqDpHm8qShtuy7Yccxoy6yOzhFah5jSgk6Qd97NgfYMQpZSNrO3b9ffp/2MQ2AU3DBMC7hxCZ2eyxiIRodLOL0lQXW9J+utyMR+ITBIfAlzUYrUNaZcl9CAPekERIy0BqClS2kBbasb8XysDyM2bl1pGwYRuwVY/ZFsBux1A1YvfvV41yEOWgy4CJqQmi5GppNAJLMxA1eVS1g1tteIgjFw1LMhLSvIFJkc0WC6WUhVCql0rHSBdC+gxjj3NK5HLzZlo/EKqBpHcM1dR0WyCcDszxsg0FUempt2UBiNICgWdKgAn5/u368ZyKujCSKKXTZCSglCwBrVtYA62N9tsQlI8R55nlDAyIzPtJKIwrOKAph00gUABVVffEyPiQk4bAqSBGimeKRRvqSb5VSRWwDK63ZrT78d8twlkyfjQ5VpCWBYldSxqbMejVfmK0xajsQOuIWT5smik0Tqojcp4i6dJKqW0sT1tSzEe4m8KMGTn0STTrYJ4ADGmAaTVZ2IvTttt6dsM/Mmchh4VF4GYXMO2qORorAQu2oEi9SkAFN+vXvhb54yo8WMC/5NiKBJoeYnb0AJJ7AE9Ovvg+y+vMywsw0ywPrtFa9ADjSGBGoUaNeuEQDkeCyzbovlB3bYD7r3+wYil67VVj3/8AfXDvDG8QDBRpI1LRAreiGUm1N70eoINneueahXMxsi5aGOVjq8WyrE/1RVE17Vi+2ALHH4Pcqs2chilUvGxPk1MvSyCCNjuhGk10O/bFmck8lRvnuISOTcMrQoUoCpD4zCqNUGVLHYbVhE4EIMhMk8xJEWX8iEUTOWe6BPQDUwN1TWMXF8F8MvxHXNp8R5XZiK7HQLPrS/hiYo2n+DTJyOjSI7GMFUuVjQYkkV0qzjhB8D/C1H+S6vz3dv72HXGDgNFbZ/4PMgsmqOBomU7MkrpR1DbSSQd999jgNlPg2kjzWXzeWzAcrIWMcy7sGNSU4oXp1EbD6+uHXjKSB3sX7J8vatzQPrQ+/G3DQNS7UVWmsUSdgPs9rEVitvisX0R/sjHsa3j2EAZlOOZTKZaOONmzEp8zuCqojEbKPNqJFUfKe+DWYmM/Do51NqJREVRl1qSw0q2ogC72F9CMSuYeHAfFwJUUBI3Efgp5EEQD71ZZiw3b0xXOfzrQNmMsDqjMiyFHGpS1WNu3lIUixtt2xamS5eCv8XiaF1jEzAFmJPlJ6KzAE7CvZFWT1xygyWbEuWfMyRvolAU5eZ2GnrTKUUNtY9fSsLnK0uvIRyytqkeR2Zz1YiTSLP5q0B2A92BnFOYMzFnsvDHM0SO2XZ1oe05AJJZdSjSRsDWIUFucOZH4jA2W8HMCOQs0TMmggpYXWL9m/dewvDDFn2nyWTc0ZHSFms1ZKWwJHshrIH51YVvyRM+dbL25cnS6nbSha2Or0o3seuGSXisReZFOhoW0vExGqMWdOwu101RH67xEd4c118KLSFcSIX0xJQ02CV1OGNuBSVd7ixjTKQCMrFqjkTbtTFwmkhFHlvTRJY22v3YWeL85ZfQQoaS2A3BRbDfSYb7jtgWeZ8xLJpiVEJHkRV1trOyadfkDWFAIQV69bkRZWSKhQY08MHsFCn03roeu2IGf5qyuWPy06KRvoB1t1oWi2dztiuOJcQzUByozM0xnYysyFimkB1ER0KQOquwsVv7sQuZ55WjglLEvOjeIuz2qMNB1EWCwslR9HpviK418czeWbhuXaMzxxsESMmQRllQKNRCkh5AE09gNWwPUDIuTxn5FSOMs5XSJGPsLftyb1t2FEm6rqQV+Cvhsk+TnSVpBlVDvGwG2paPl2tgCXJAPU1h8+C/JBMozFSsjSMHLCidJKrtew2O313hI24P8GkGXymYivxZsxEySzNsW1A2FHRFs9B95xSPwc8DnOZWZYZiIlclljZvMUZFXsDZIN30BvH01PMqqXfZVFknsBv8AfthYlzXitEYHfwnhkKqNvKXjUNRFgpq1AbbE2PQuNgA/KMmZ4SuX8EQzmdHYSsPmyWTal/meWvsxrB8EjprLZhWBPzYjq0+m70P2/hhv4aAWEhNKrawfc6Ab/wBbV/yxNm49DZQtRonzAgUKB36dxgERjyPlxG/irmXQIdSu6R2O/lXeupBsdMWHwzKCOJFChQB0BJG5vYnc7nHogD5TuCNwd/8AsY7ZXMK6KyEMpFgjoR7sJHWsavtjbGCcBCrxTiCiTexq6d/246ZcdN8deKwIZCGUH029f1XjrksuCdqoHtvXu+zEW0qHxDj2O/gjGcIDBneXDmZ8sFlRdcCh9It9kQ6TuOqm76bYrvm/ltfjUjx5lW8SVlW0IFra6dV9BpotVA7YsrNwTu2XeNmijMMcbulFmUxkkID1YuEH1A4rnivDZASZVl1MnyRk0ppUbJSX5B/NA2wmWTeBzacjlo2B8pzDuOh8jOKsXVlqsd8LXN3EtebndAAAWVa6HQdK1ubFAEG97B2wZbMtFlGV6WQQNGCo9kFzIb9Saqz1JAwpw76SOhF17xsRgIuXllI5eLPoijWKKFWDDqHcRyFlruzOVYeq33OBWd4aMhPm87mZAXnmJhMJLMis5JuwFBI0rqvbcfWE+DjmNMvmT4xCRvGUs9NRKldRHsjyt5jsNsH+ZcweIIiwQ61Eg0/KBmYG1bVGo2o2RZ2KdMDJaC/JzRmJgJEkKC5F1SFCK1eW7AsFSBW42PW8Lubz0uXYvG6pIjbNGF0g9CUAtVIB7DatqoYYMzGiKITGI2QUolStNG7pqIHvOFzisZaRrcMWaiF01fTbT3vY+/ChMceyjx+DI7tI75ePMFizMflLNEkk2K6n1xZHIfB8nmw5kBmVGqNGXw1DUNYcbF68UDckEVt1OFzn/ggXhfCs0DRfLxQOPUaC6kfVTD+tgl8Gme8IZTXQWVszMPX5NIIx9QLRyD7sIFu5TMD4w8QUBEhjZQAAPM0u1e4INsKPJHH1iSJK8kwkzcjnVUYlZpEF0UJAIUqCDZwTg4g8U7zzeWOWOOMMR5QVaQ9e3lYAk7bYrDK5g5RhEXGh5HWNFkDIixiz+azmzpsjVde0cCNMxzd8J8nEJGjibwoEfyopKs+kkKzmhsavR0G12cO/wb5+8nlS2oteYFmzqVpPEDX2UkVZ6kYqvjXB1kDyZUaVUnVGu5AoedAN9jdr2rbpi0ZuKBZctFGoQR5eMsFFDSyAgAAbi/eKw2Ac+FZhIlk1nTRIF72gLMtVe9NVe7AaU/HMzlyYD4ZpkdiVOlT4moUa3NbUbFbm8RMzPamzWnf/AJ+ljtfTAvi5KZyD5WRZZlB0sxddlJVVo3G1LexC7nayDgEZOZY/iMWrLNpmncQxhvNqd2ssxO+mMM79hQAvYUb5ayb5fLRxyuGddVtZogsxG7bmgQMUzmuaZn+M6szJNHHBJ4QcKGJZ1RWTSV8RCoLWWNqTscEeA8U8PJRqjeJozBSVwniHzguBGCRY1FEs/wA7ptUyuXFLxmFfaljH9YfvwJzHP2RSTw3zKK5AIvUBvsPNp0/jiq83mcw5m80iunnaL5Nbju4xGi/KK7V5iXKi2HpXHL8tTZpw4sBdmetzH4aGMDezMxfTQ2tHNgbYLFctqWfL5khkmTzKCCHA8p6Gj2I710OM8R4JK7ZYZebwYkYmUKAda7FQLBF2Ot9CfcRWHNXAHMYbO5eBXjI+VSpCoKhVSVQA2gbbrqIPerOO3wVo6ZjMS62HycdRI58Mai9llPTZNq7lsVgua2MexH+M+7HsJFgZCcDLw308NL+rSLxWXF8nN8dbL0DI76FVAw2LdbY0QAdyuxrDPwnnmHMQ5eLQVfQEBoUWCCr+s4MPxBTnc0OnxbKaVJUXIRuxD9RR0pXez7sFyZVnNvDniglW9SqwjaTcghHUbk7jdVO/Wh1wMh4HeQ8QyRqQ1qDYZmIJKLtXY7ddjdYechmXy5tWqx5gdw2/dSNJHXC9zNl1mkQZfL6dB3jiY6T1JKxk6Y+pvT6nCiYA5Xy6zZzKwuCYpJ0RgO6lgD95NH3EjDnxt5BJInjSIqsQFjJiUV2Coeg7X9uFmCY5KXxESB5BJSeIhkETq4IKHUKOqhZvZMb5njudzOmRjBZYhgIUIWjTeVwyXvewvACGPlZo585DFMwm2ITxZS7Ct16mmAIoBga1bVgNmWM7TLnU0zwsUfMK2jUwrSZ1ohm2B1DfR9W8rh+bkWaJpp2eLWupFVV2BH0FUAViEmXPxXOzGtEmZYKt1v4o3B7gAtsKusJXJXwlcRX4pwjKq4ZsvCwlCm1LhY0FHv0b78bcrZtfjfBkUEKqaG3u2l8R3N9gSw27VgC/CmZFFBjoZkF0IokNuzAGlBI719fmAEiGKSCTJMQ8bAB0ZgQaUG2APv29d8JFlc18YHhTyKzGJRUo1tWjUEqJVC/KNvTE0NjvYxWXEDFJMz5Z5GWXz01al21A7H2xW4N9djjpkPEzM0iqLWKiw1adQGyjfahV1jXmDLstTL4YC6AwVtXmbqOnzTtffAiZK4ZxE2JF8pBGsDsTfmH807jfuCMN3Dc5qkmmaQgyookEhLAtG3k0MSSntMSvsn3d1Ll3KiWWcvq/ySSZQoA1OhUgDtt5uuOU2bURuoYOrJQO+91flO4Pa/xxMkWBxLMsjQL4giSR/Cdm2K7a1YHsfK8Y3rzLhL5q4LOI/jWYZGZ9Mq6bLFXTzFr/AJLy6QF1G6HpjPLvNMseiOTTPEGNRyqptmtVAdjezlTsTtYFXgrzcY5DJFqe8v8AI6deoFvDtzVhbQuI+hICYhEqGXZb6r5RvYA3ofV7X3DBfgPEdJMRbSGZJFs6QrxuHUtv0NAX2rvgMFBWtwCL26jvt6/XiZkcu7SAIqszDV5XB2oGhq0kkdKAO+AyPHHcmWE0iswWRAiSRhnAceIGFr1BV6Iv2kU7ECmvkTISl5JXuOJZDUbJpNgEob6FQr0RtuOu1YQeE8EzHgMWBjVZY2YGYxGSOmBCFAzKdTAs1A7iu+HHl6J14hlkTV8pC88wZ2dXVlAUIzdVUsi6hRJZiQO2jRCzyNMCpzMsuoSBnMQQOHGmNb1WCp22HYYQcjzD4a6VRySB4hZtOsrRjsL5qB1Eq3UmuhILxxnhqD428cWkAIssqgB1jYqsjatNllUltz8zCPmeDGFQdQdTIUtTYVgthWHUEjz+8WR0rEQL/wDFMvov4/vx7AvwB64ziIsjgfDEBgfVqMcNm1CDceXp1qyL9+CDcSvN52QN5XDhj7mYVW3op+7HBMq2Vky4kJ+Uy4ZwN6Vq0nsCQBde/viPm+HTQxedHqR9TSBWKeGt6KkAKjVq7+pxkiJn88S5O4BoAeguh+Fn6ycRcw0sCtLGNMw3jFW1UR7Pqb9k73W2IXEZLViev/PBqLN+BC+ZaSIhV+SXS1+J80gmroWenWvTCF8wfw7lTMSpCssQSOJxIzuyhmUAsRpBLlrLncCy/bbErmvhqZY/JJKBJ8oXSJvCcMqsjR6dQAolSCb8gNb7hzzlMsaBCWK6mlcAtVt5bI6Ard33x5MnnHSKJZY3VABGyybBTvRZqrT3BG1Gr6YiM8OzYLozK+kHzEqVBHUjcX09Mbz5QDhaaZgo8QOfFBLOWsCqvoxJ3AO29Yh5nwIj8rM+bb5+iXTEe1Ia1vRre1B/DAfMrIqo7qQkllG6Bq2NH9mEg/lOYXywkEPlMpDMdILFVGlBbDoKvvuTgovEWeVfFCzThaRpACEDdaBtNRom6se7CTNKxXV10r7Xp6fj0wy8XzZSRlRUVxDEWZRXVNTUd9yxo4CTI3LySxySuoZlrQ9D2TQIs+u+O/M+Xfw0BEmqV10oxLO1X0UWV37dd+gxbnI/Ky5GBmzEkeudhIaYBdIUKACwBJA3JA6thp4bDAAXg0G+rIQ1mr6/UcAlDHL5vIZESTQtCsx0qzaWaytgFCCVQ6SDYB36d8BvyXIY4GQaklbSpLrQFXv5iVNKxNgdO94ub4bcrq4PK3+jkjY3+cEP4sMUzyVlDLJNGiBpGy8qptdXp32F7b79QCawloMfI2QTW00tCFF8Y30qOz5t9iGCsB3obGxg9yrwkTshmiBUu87I6r5mmJot1IZE0p7tYPbGOZstDlkymRiK+acRzkgam06J2a+gt/LXQAUAKGG7KRogsUSN66e/bpY+rrgIpTj3ApMpJpfSyFfEjaOyBGSQupaBQgVd7dN9xY2Kem+w/rxYnG+bMnFNM8nmnlAWVE1yELVBQdSRptvXm3J9TivM7PFLmXMEZgjZvJGW1VfXoBps76QKXoDhBhrg3MOYiHgxyVCzKzRtGjoSWGqwyNuRvQrcfc3fBlzwUzLQTaRZZYqDBSN2IoAqvQMKAFMwG4rCAraZRWoGgQR7uh+vHPNTkv4lkteomu4JJ+/cfbhItfl3mrw8nnpY3mzOqUCJnsmR2jADFa8q3qJAFUl7XiuICYo0UrspUslkazp02TvovT1F98Exm2yuWcEe1NUake2QoBNdGi0i27nVV4CSuzEvIbc0T6bCgAOygbAemAQP44/0Z/SH/DjOOHxse7HsJFzc+5iMw5ShqnSKNVUNusbBS7SL9E0AvewK2vG+R4sy5eNlZlOymiRuLJvt83vhJXjDLFAAq+yLJ1EsaHUlrPQY55fjDAbKu7Wev+L34CNuYxTSabtgDQG9t6epJOw9cF+fcjJDlxGXDaaDIkdqGICkO52TTpry9ST1OFrP8ck8ZX8oKujDr1VgR39RjPFObJpFzMb6GDBhZG9det9bJ3PriA9wMOOG58q5VfEiQgfP8S1Ib1FUR7wcc8ry74i2d19LGIeW4oy8PkjAWmzSOxrckAUOtV36YDjMHf68LIbFyOXi3crd/OYfgOt4P8o8uxZwZVSXaH480bg1WhYjMoojYGipPWj1vCPko1NEoCfU3+/D3yBzRJCJgiR0JtQBB2PhBNvMO2BEWG3wT8MJP8GK31CTSqPqoPVfYMBeevg84fl8hm8wI5FkSI6GM0rebZUu3oiyNjjlB8I+ZMrArFQHTSf8V9sBOf8AnSefh+ZicR6XKXQIIp0bbzeo/E4jRZGXhy+Zhy7fyiIg0FXZewDeyws2o2PpjjkuXHhklMM+mNt1jCWVoRjrq3J0tuez/wA3euuSeeswuSRfI2ksNRButRO9ED8MceI85TnMqw0pqADadQ1Dbr5v1YCLH5ihMvC8xBmWjV3RkhMrAGQqB4bn+eWXXS9NsUl8HHFGyvEVOkFtEkVHcaqJF+61rBPO8ySuVL0xWQaSSxIAoAbt0wt8W4ifHhmCqsiylrUEWVcaSd9yP24QYwcazLyJlsw5LyEtmTXc6y60PzQBh54lzOksEYhACMp1Saa9s2aNbAAgX+OK15h4wzLIoVFXSQAoOw6UN9hW2HXj/Ncj8OlhKRhPi+kABulAfSq9hhIUOKcBSSWRzK9sbPs16bWMSuW+DwLmIlUMzMxokk+yC42G22m/swrnjklJsu6+h7GvXHl43IJVqhV0RYIsEGjdjYkYGQdz2XCshW6Mak3vZqmI9xYEjESUih93XHPP8ZeVhIwAYqOl1sANhdAbdB78RJc8T1A2IPf1+vCQTzOdeZgZCSIxojXsgrehdAnqT3xwmkKqT12rcb+uxxC+PtXbqfXv9uOU2eY+n/f24gBnxsfRGMYj49iE/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jpeg;base64,/9j/4AAQSkZJRgABAQAAAQABAAD/2wCEAAkGBhQSERMUExQWFRUWGCEaFxgYGSAbIBwcHyEgHB0iHB4hHSYeHB0lHyAdHy8gIygpLCwsGiAxNTAqNSYrLCkBCQoKDgwOGg8PGikgHyQpKSkqLCk1KSk1KSkpLCwpKSopLCksKSksLC0sLSosLC8sLC0sKioqLCktLCwpLCksLP/AABEIARwAsQMBIgACEQEDEQH/xAAcAAACAgMBAQAAAAAAAAAAAAAFBgQHAQIDAAj/xABSEAACAgAEBAMCCQYJCgUEAwABAgMRAAQSIQUGMUETIlEyYQcUI0JScYGRoRVyk7HB0SQlM2J0gqLC0jQ1U3OSssPh4vAWY2Sjs0N1g4QmVGX/xAAaAQEBAQEBAQEAAAAAAAAAAAABAAIDBAUG/8QAOhEAAgECAwMKAwYGAwAAAAAAAAECAxESITFBUWEEEyIycYGRocHRFLHwQlJiorLxBSOCksLhFTNy/9oADAMBAAIRAxEAPwBY4flIiF1+UaeoSze3ar9cTTkcr9Nv0P8A04K/B3wqLM5hI508RPi7NpJI3Hhgbgg9z9+C3C+CZTOLlcxDCYFOYEU8JcsCCNQIN2D7PSupvHzFGcnk/mfpqlSlDKV1ZLTDbTj2Ckchlfpv+hP+DGpyOV/0jfof+nDUi5F898UGQ0/whojJ48hsIxBNX84Cuu2rAr8nR/lQ5fQPC+MiPTZ9m12u7P34zmtLa22moOMrpqSssX2dPAENw/K/Tb9FX93GpyGV+k36I/4cOLcJy2XXieYaBZVy83hRQvum4U9N9yWqz0rbEpeUct8YlYRAxPkxmI0JNI382j02G3143gfDz9zi61L8X5e22nEQjw/K/Tb9Ef8ADjX8n5X6bfoj/hw58O4TlIfybBPllnlziB5JWJtNQtQtdu3bpviBxTl2PL8PzDFdUseb8FZLOrRYI6bXXWhXXE1JK+Xn7mlUpN4elnp1c9m4XF4dlfpt+i/6cZ/J+V7O36I/4cOeX5cy4udoQ0cGQjzDxWakkdXPm69kb7xgHzRlItGTzEUQhGZiYtGvsq6EL5fSwT9wwSUoq+Xn7jB05ywrF+XXXduBQyWW+m36E/uxn4hlb9tj/wDiJ/ZgzwHLwx5bOZyeFcwISiJE58utzuT17MoFjaj64NS8rZZcw05QnLDJnN+DZq63X1096PcnEoyaTy8/cpzpwk08X5c3llpxQnfEMr9J/wBCT/dxn4jlfpP+hP8Ahw5ZHguVzJ4dOMukazSyRTQr7BKpIQa23DL174iycvQpxHPRNGDHHlZJo1N0v8mVI3sEWwGFwllp5+5lVaWaeK6V/s77W0Fj4hlfpN+i/wCnG35Pyo+c36L/AKcNOf5ZhXjUOXVB8XkVZCguggRr3uwCyDv87HfN8q5aWbhSRJ4a5oSPIVZjaKocbljpu6sb74MMnu3bfc06lJYc5ZxxfZ3N7uAofEcp9J/0P/Tj3xDKfTf7Yq/u4Ys2ckMqc8mSBSOV8vJAZnC2KZHuj5qoVQ/lD12wW/JeRPEkya5JQCocv4sl0U1Vpuu4F39mHm3vXmZ56FrtS2/d2a7OwR1yeV+m/wCh/wCQxkZHK/ScH3xV/dwzS5PJ5XLz5mbLicHNvDHGxNJGjEGuu9Kxs79BeDXDOSMsc9m4WTVH4MckQYnyGQvdG+xUVd9MWCT0t5k69GKbeP8ALwvs4lfDIZX6bfov+WOc+TgCnQSzehSvrvbDBwTl5Z8jGWXTO2dWBns6lXbWBvVjeveMTOOZHLOmfSDLrC2QeOnXrIrkhw99dwasn1wYJON/f3NupSUsKu7O2eHfbYt7Ko+Lr6D7hj2N7OPY9FmeDAt3yLK+Cn/LFH/pX/XHg7ylkGycWWhzA8OafNh1jJUtSJRPlYgC19e4wC+Ckfw1f6K/648FOD3MnL2YJ1FS0DkmySFNEnr8xifrxmlbXbn80deU3csL0wrxSbRHTgU0PF45ZFUJJnZChDqSdXiMPKDYtfXvgeVvjf8A+4P1j92McKUflwbCznpf96TG0B/jsf0z9pxwdskvvex61iTeJ3/l+rCnMJ/gXFr6HPr/AMPHDkjjr5k5jW6MIckY10iqUdNXmNn3478azRjyfE5EIDx8QVwSARamMix33rDBPKWkkZvaPDQW+skk474elfh7nglO1PC47de6Ir8S/wA4cGH/AKbL/wB/Ennb/Ic5/wDcP2DHDOWeJcH9+Vg/DxL/AAx052k/gGaPb8oN9lJ/yxiXVn3+h0h16PYvmztFxFI8zl4Jtos3kIYXJ6BqYLfuOplv1IwmcZ4ZNlpmy8zMTH7FsSNJumQEkLqrcUNx7sMvNXAXmVpQyqMtkoGZCCS1hyaIIqtJ7H8MQOZ5DLk+HTubk0PCxPVtHsk+tUf9s4xVu077D08naUotPXJ8Ha6fgaZFL4NnvfmYv+HghwfjUk8GdD6ai4a6JpFeWtr3NnpiDkifyNn66jMxff8AJ/twcyvBYoMvmGj1XNwtpH1MT5iL2B6DfpjVNPK33fczWcLNS1x5cMoHfkofwXhn9Nm/3J8d80glZs13k4dmYZCNhrjdR09b1fdjjyb/AJPwr35yY/2J8Z5Zz2vJcUiNXE+YZfcr6jt7tQbHVWsk93ojx1ovHKXFp9jlJErLy68xlM3VA8Md2J7Vpq/vOPcvDfl4Hr8Tf/4osQeHZofkBpD7awy5Ye4NJpA/2dOJ3BCBJy9fU5SQD9FGf1D8MaTWVttn4szKDV77MUfBMryXiTrkp8rS+G8hmJN6gwAG29V5PQ4fIRXMK/6tf/iwlvwtG4Xm8ySwdMyYVFjSVIQnarvzN3w6xb8wr7ox/wDEuPPBNNX3r1PoV3FxeHdU8bRAnOh/iw/0/M/8bDbNxH4vmc5N2iyEDn6laYn8MJ/OZ/is/wBPzP8AxsMvMPtcTH/+bEPxmx2jk2+C9TyVI4qcY8ZfqiRuak+KRTMgrTxGOZQNrtBIR7wxDD7cAudMsPF+N5eRjl89V6WKjxFFaXFi+hNMNjrwwZ9Dn+GcOVWVZJplQsVJAeNJQ21gmtBHXC/wyAjKcWy70RBpkXrWsM6tVnbUEAr3n1xio8Ttstl3GqDwxxPrJ2a4N28mVtp92PYx4mPYcw6PEduTuOrk5FmZGceAY6WrttJvetvKcT+XeaY8tl4YXhd/BnEysunppII3IOokn3b4XMufIv5o/Vhw+DvgceYfN+NGkgSJQodQ1M+vcX0NLjjFyc7Lie+tTpRpc5NbFt7vUjnmPIpmRmUyuZWbxfFtpVq2Yl/LrI3tgNu+OcvMmSGYGZTKZhZhKJCWmBF6ral1EWRY6UMSeTODjMcOz4KL4ooIxG6sqBtjVjcdsTeVeFRSwcLZoo2Mkk2osoJYASaQ1jetvuxtKcraZ56HnqulTlLrPD0dXpZvwAmX5rjJzaTwNLl81IZGQOFZW2AphQ6AfOHT34mzc/q7yuYCuvL+BpD7DdjfT2aO/fY45uYc7w/M5lctDl5cuwOqIadaEDZqAJ2PT3A4D8rRK+eyqsoZWlAIIsEUeo6HGXKaajfU6RpUZxlNxacdVfcgtwznGFUyrT5eSTMZRSkTowVSKoaxYIoe44gZPmSMxZjL5uJ5o5ZvGPhsFZXO9bkbH7PqwV4rl4czleImPLQwTZSUhHiXTqUOV8wA3sKepPbBdsnl5czmOFjLxosMJMcoHn8TSjFrrr5xv1Ok3d7btPW69zi50kn0XvefVWt1wzACc8g5jMNJAWy88awtEGpljQECjsL8zdx167YF8f4ys/gJFGYoYEKRITqY6iNRJ3FmhtZxtxnLImX4ayoqtJl2Z2AALnUKLUNyPfg0jQQpwoHJ5aU5mJBIzxqTZdF1dDbebv6Y52lK8ZP6Z6L04YZwi9qtfddXzy0QG4HxqKKOeHMQtNl59JZVbSwZDYINi727jpgkeeLzTSNDcDQ/F/B1b+F+d0LX76rveD+VyWWk4pPlfiWVVIYXYERrbH5LdhpoEajVep9cD+XMpBBBwuObLxzvxCzJI4BKrQKgXfS06V0Y9TjapyVkpHCValJuUoO7Sdr7LXutl7IjLzrGkmTEGXZcvlCxCMwLsWRk6+YCtV9T1wH4ZxkwyZp9BZcxFKjKCNi7alJ2+bv9d7YPclctRS5zPQyIsiwa0QONVfKMine9wFG+53wI4RkUbhedldFMqSxqrlQWW9AYKeoBsnauuMPG+k3vOydFXhFN9Vf3O6ficouO1kHyehraYSBtqABVqI9qyQa92CC83afyWyRtqyMZVgxWntFQ6aJ7A9a64WpJAqs3oCf24sOPguVjnyvD3y0byzQEvma84k0s1rtY9ljswry10wU8clrbQ6cp5qnbFFu7k33q0n4Cxx3jEMmVGVysUscZlaaRpSpZnYECtJIobbmug+vEyPm5BxIZ3wn06Qui11exo63p7X16Y58b4ZHHlOFsqKHkrxWC0XplB1Hqe/W+uDE/BsvBNxSdoIpI4GSOGAqBGGZEJNVXVh2281dcbtLE23pbuOWOiqaVm7qVs9btJ/W4EwcyZdo5Yc1BLJE2YaePwyoKlmsq1soPU9CetdsezfOBlbPs0TfwqFYYwpHkVdQBe6381mrrBnhXBsvPnck4y8YizOUMzQaFKK4oGhVfO/C8ROG5XL5eHLPPlYp2zebZPOobw0LaF02Omymtupxq1Tevr9zm50E8otvW19N/6cwRkuY3iy0cSKdceaGYjb5tb2pHUE7/AGMTiTxjmeGRJxl8u0L5pkOZdnBB0kkBBZA3JvZeuCZ4XBkos+0mVizRhzKJGJgCQjqmkairHbV9tWcKXEc4sspdIY8upAHhR+yK6n2V69dgOmOU8VNWbO9ONOtJzUHrrfbk9BR049j1Yzj0Hz8T+mMGW9hfzR+rFg/B7L4UOo//AFc6iA+o8Oq+qycV7lR5F/NH6hh+4RPloslw0Zhpg8mYaeMRgbsJNI12PY8y/wDYxxo9dvce7lv/AERjvt8rkvkOQQDP6iABxHwjfTdhGB9t192JfL/DzAOHQm/k5s0B+aDJp/s1gbzjl2iynFmTyk5yGRK9agIP167OGvM5hZMzkHX2XWRx9sYOPSslb6zPlVW5dPY7+Kj/ALK45TH8TcU+pf8AcGB3J4/jDJ/63+62CXKX+Y+I+/SB7/In78D+S/8AOOT/ANb/AHHx5X1oL61PsPq1u/8AShil4e+Tg4gcwuhs3mQsSalJZDLera6FMdj9HerGJXDB/wDyHOf6t/8AchwjZoD43If/AFTfd4x/DD5wofx9xAntG5v+rDjtGWLJbH6M8lWnzabk83F/OKQp8wD+DcK/oh/FhibxQ0eAD/yoT98kX7sQuYx/B+Ff0IfiRgjxoVLwMf8Ak5f/AORMYfWl/Sdo9WH9f+Qc4X/n7iHuy7/8DALjubaLLcCkTZ0yupTV71F2wZ4Y38d8UPpl3/4OB+dyYlHL0bC0eAKw3Fio73BB7dsbd8DS1v6nGFlVi3pgV/7GSuQc03y87e1NnIkY9LJ+Ub/exDkypiyHGEqqzygD+aXQj+yRgll8vlsrlgJnlhX8pSNHoBYnwpGRAdidOlBv7uuOnOeV0ZXitfPzMDff4P7sLi1Cz2L5o5RqJ1rrRuNu5orXNj5N/wA0/qw788554OJwzRkB44EK6hYthIhsfUThJzR+Tf8ANP6sWHzBw5MxxrKwyAmOSJdQBKk1HKw3BBG4B2x5oXcXbej6nKHFVIuWijO/ZkezHAJc5keFvG0S6E1MHYr1ZT5QAb6H8MdOZj8hxj35yEf2IBgPzPEPi/B1obCv/cjGC3NTfwfjH9Mi/wByDHeWk1w9D51OLbpO+Tlkt3TJPKI+V4R7uHyH8Y8BOZnIynC2HVXdx9YcEfjg7ymPluFf/bXP3mPAPj8WvKcJXszlGo0aaRVP68VRNwaX1oFOz5Sr6Z/5EvJxzcQ4dm7aITSZmMksfDTyCM+jVsAMJeZy7Ru8baSyNpJU6gSPQ0LGHXmfhUcHD87BGD4a5uMAEljusbGySSftwiDHGurNJ6nv5GrxnKOUW3ZW0yQuYzjGM49Nj5Qfym6KOp0jpfp/39+CfEeJvLHlU8PQMtGEQizZ8p1HbY2vbELhedeMKyNRKAHa9jR/YMT/APxBP9P+yMeK8VfNo+1abUbRTy2t7rbglxznSXMxSxNAqiR0ckFibj0183vpGNOG85SwrlVEKt8WVlWyRqDCgD5dqG22Bx5gzH0/7I/djV+Pz/T/ALIxrnc74n5e5x+GeHDzcbdr7DpnuOF4Pi8WXjy0JbU6R2dbDYamIv0+4YjcKzzQTxTqhYxNqCmwCdJXqBY64Kfw8PDHXnnGqIUhsUT1ul2BO5HTHf8AJ3FDH4gh8hXWG1Q+zVg+3fQX9uGzk8WfgZ5xQjg6Fn+J/uLeZt2kbSQXZm27FiW227XhgzHN7MJXXLLHmZ00TThmNrVHShFKSALP1daGNKz/AI4y4X5YrrCfJ+yQxBu9PQevbEwcF4mUD6F0kXeuLpV+vWt8MU1dq/gZqTUmsShlp0mC5OOo8WXjmySy+BEIlfx5YyVHqEAG/wBuNM7xwySZN/B0/FURFW2bVoYMLJWx0rHuHcSzWYeOOI6nfoNAG3Ukn5oHcn9uCEuT4is4y/hh5TGZAEMZDICFLBm0jYkAjruNt8au5LV+BWVOWaitXnJ7dTll+anTN5nMiEE5hCjKS1KDp3B07+yO2M8J5raKPLrJl1mfKhvi0hLKU1CjqUCnFV93248IuI+MIPCbxipcIRGLQbEhtQQ7kbBiem2JI4VxXVp8BtVaq1QdLq/5SuuJYlo34GZKDyahs+09isvLxBfHuPSZvLwwsmkx6yzbnW77lqry7k/fg1n+d1nSVJsmXSUoXHjMnmjAo2qg9QDse2IGeGfhV3ljKKhUOxMR0l6C2FYk2SOgxzE+d8SOLT8pKoeNPk7ZTdEb0Lo9aO2C8k9X4GnCMopWjZXtaXe9AVnlRmYxwmJGFBNTSVtR8zeY36YZoucqMUrZYvm4ojHHOXNdCoYpVE0Tf1mqvAwZ7N6NdHT4ng35P5W601d3se1e/vjaTO5xfHBUj4uCZtk8g95vfcfN1YzG6va+fA3P+YkpKOX4ntyNM/xcyx5FDGQcoALsnWQyN9Hy+z7+uJx5qDSZzxsuzwZohnjDFWVlAAKvQs0B6dMcpJ88sywFCJnAZEqO2B1UQdWnfS3f5vQY65GDiUyloYi6hihI8IeZTTDzOp2O11jSxX2+ASw4bNQt/wCrau+7ebZTnEx5mOZMuRFFB8XiiLG1Ty7lyDqO2OHCuYkSKKOfLHMeBMZYCHKaWO9MK8wBJI+zbbEbOcUzUTmOXyOtalKqasA9RYOx7Y4/l+f6Q/2R+7Geds82/Be4/DuSyhHZ9p/O3EKDmoSRTR5rLGfxpvFbTI0dEAADyi9q9cAc2UMjGKJoozWlC7Pp6A+ZtzZs7+tYlf8AiCf6Y/2BjlmOLyyLodgVPoK6fVjMqilq/kdaVKdNtqKXe35dwn4zj2PY9lz5FnwGDLHyL+aP1Y3xyy/sL9Q/Vjctj509T9DT6i7EbVjm52PuGM6scp5KRvqOMG1qWtxtDBlxnKOqLJLFEQLp5KGo+5dvvOEfnaYLluHLqr+L49tVXsO3fD9xzMmSKTJAWX4cZEHcutV+zCdzdxqVcjk4UYCKTh0ZYaQbtK2JFjt0x9KoklwPz3JE3KOV3d+Fv3HvOZIHiWTnX5qSQP8AWqF1/W3+1itoj/EcHvzn/Bb34snhGZD57OQnrFIsy/1ofDP6u3rit4f8w5X+mn8InGKr1W1ufoPJbqSUt8fNSZK5I2OccdUykhHuuv3YKchZ9WMEQJLw5TNAgg7K0kTIASKI0joOnfArlI1FxIjqMk9fdg3yllYEminy6yaZcnmSUmYN/JyQr83ajZ9e2MUL5W4/M7cscU54t6S8P9nTkmUnIZNmbURl85uxJNBx364WeVsx/AOKMGvTl4t9fQ6n79sN2TzJXMxyRUkH5KeSBFUBFbUpfSPr07H1wH4BzFO0HEsw5RpUhgA+TXTWuTqoFHqcbk1dK+x/I5Qi3GbSWbi+zpae505Tywn4VxCK7aWQhCTdssSyLv8A1bH1Ym5acDimUc7rFwxZG/qh/wDEPvxH5T4uVhaZ6tuIoG0gAeeIIaHQDzYJcU4CxzeaWMjUnDI4U1HSCWkerPb+TH343TScV3Ga02qs08ln42SZFfJis3D2XisJHu8Ro7/3jjXmnhrXxgA6fjMmVijP55UN+0/bg7lMoo4lxAMb1x5fMqB0tAykj7VU4g+J4uU4MzeY5mSBn+tYtR/Fcaw5fXYcFVamrcH5J+hjjLrJxbhkqd3lhb64TIv6y2Fvk2QnPzjevDzW1mva9MM8WQZJeHl9Jb49mCSjagBJ4si7jvR6YV+Sf8vn/wBTmf8Aexwm2px7fQ9lG0qUktkbechWy7WikkklRZJvtjoRjjlf5NPzR+rHS8fPPvMzeMjGpx4HAmD0F3HsYvHsfUPzAfg9hfqH6sb7Ya/g34fFL4vixRyARx0HUPVl+gYGulYa8xwLK9srlv0Ef+HHJ8kk3qeyH8VgopOLKpOOcyWrD1FYfcxw2EN/IQi/SNf8OIGYyEYG0aA100AfqGD4OW9Gv+Wh91nXMc3xHP5XML4nhxxCKUVuQVcGhe4BKnEDjuYyU+XiVZMwskWWWFAI10nStCybIF+h6YVc65ErgE1q7E/hjCu3qfdvjvzVR6tHiXK6KaajJWVtV7cR4h5sjXikuaGrwnQpVb0VWrF9mUffgCOIKOGwZXfxEzBlbbbSUZRR7nfAhr23P34wGb1P34zzFSzTktvmdFy6irWg8rbtia9Q9y5xZIJJBKGMM0TRSaRZAbo1d6329+DuT5nykLQohm0RZWaEM6bu8rRMDQOwOlrsCsIRcirJ+/GfGIrc/fjUKNSKsmgq8so1XeUZeK8R35d5kgjy+XSdpNaZafLtoS6EjqUrsfIv4b45cOzPD4os1F4+ZKTpGusxeYFGcmgFruOo9cJ6Sm+/3nG3ie/8ca5qptaMPldBt2U1fPJx33GLO5zLrkZstBJK7NOsqM6aDQQLdgAAgjbBXmfmmHNZWaMajLKsAIKED5M6336Vd4RmlPYn78H+QY1lzxSVElT4u7aXUONQeIA0QRdEi/ecZ5mpsa0sa+N5O5JuMm076x4ewci5yjUo9nxDw8wP5T/LCio6ezd+boMa8J5qijj4WjFv4J4hfyE7mN0jo1v7XbpW+GWbgOV//q5cf/hT/DgfPwTL3tl8uB/qk/dh5qr95B8Rya1nCXlua9QBydx2HLJpmLLWaGYAVCdjGY26D8MbcNz2Uy+YeVJ5ZA8UykNCyUz0VqxuNiPsGJmY4TCD/Ixfo1/dha4pl/4QqRKSWUFURdzuRsAPvPQdyMZ5mdkm1l2mnyyg5NpSV9V0bA+NaVQasADG1Ym8a4RLlhH41IZFutQOk2QVYg1q+om+xwNMwO2oH6j/AMscfg5b0ep/xin91+XudMZGNBL7/wAcZZz64Pgpb0D/AIxTa6r8vcXtJx7HLWfU49j1c1LefM+Jp7n5FtfBadpv9XF/fw15sb1vhV+CxLjms/Mir+1hrzaY9DPCkCWyDSh620AarNVvRN0d+/vxK4jwSJYZZFLuyo2lmNVX80AX9Zwc4VldMFgLqkNm+lDYfqvGOOKfik4JXdD0FftxFYobOCpX+v8AYMeVcZzX8o32dulgY6Lt1ND37AdP340Fj37Mb5XJtK6oilnc0qjuevfbtiRl8qGUkyRJRAAfXvfcaUYUPeRgny74UOeyrGaJwrMXKuB4dK1ayxVQSa079xdYgsZX4O86a+TROntyoD9tE/qO2FplAZlJ9liprpakqfxB3xax5hyxmZszKtq6mIOV0KKDXFROsi9Jf1U1tuavmjBeQjvI7D32xN/bd4kJyVdupxmKHUaG+19gAO5J6KB6n1rGHbt36dLxD4ggJCl9MQBLfSZx0LH7dh2wsyb6lfdG1Le1A711oHer6E4a/gzIHEDsAfisli7PtxdfTFeZrNtpWMMAoUAlerE9bNYP/B1xyLJZmSWRW0/F2RVjUEsxeMgCyBdAkknoDjLIu5ytG7vt1/YDv9hwGyXEIczEZYJRIoYq3lKlWFEqQwDWNu3fHXgfH4s9C0sIkXS2hlkXSytQI6Egggggg98J/DOJGLjM2UVQseYkLN+eYhKGX0s2D67e/EbyGWdLGJ3ClVIXkVQsnmDuBTMqmwL60A2NYuHtJenTt1s+uO+Wy5iidXeNQzjctQAahVmqJNYiRxXMgi2RHDEe0oYGjQuwegN+7fEubhuWYHXl4Go0KiAPbuB78cRl7OpQhXejq1Dffcjb3fZiXG5A2C3f7RX4DEJWvO3B1y2bKRroiZFdRZIvdXAv3i/6wwFjw3/CPmVaXJqQdREigjoR5WAPazRI+rCslYgYsaMYxvj2IB24DzwuQQDwTK0iIdnCBVFiz5WNmzW1bYsjhvFI83lo8xETpkHRvaUjZlbtYO2Fzm3gkUfCFmjy8UJUQuW8qs5HlOokHUoV2YKSTdUMQOUeactlsucvK5RQ5dZArCMCSmpvLqi0klfMBZF9CMBFiy8ZhijTxJANKWbIApRbHcjYbknpgFn+fsnJG0SzxMXBHlkViL9yk19ZrCxzBwB58zYi8RZI4xHOCpWMAuZO9gOjLuNm2wLy8EsE0JljUu/kd3zccZZZUCBGXxGZtBugFIP44SuD+HR5KPTS56YuvikSFVIhA/ldrOg9qN7Y2zpjlj+SijiVfCeQrqLmw6lGdiSyl9JBFe/rjlHIwijLZjWPDOWULrmDo3larWotXkATbpY6k47nhh+J5xoUmjEcTAu3hqDJBKreyGL69AYG6Gx2JIxBcDzGWmZNICfNYHzAAajqvYC6ArtiNxSPxIFlBNGrU9w21H3g74jQGVijMAwe1DWosABj76+w3WIEWbdvDSzIARpX1Pb99nCVxpyDq0aaQw0qqvqI3dR5yK+aSTV7+uAuVhIcNJKQ/iHbX1ojbSRuDZx6DPMtxHyHUburs++qr34tjl7kfJzZTKzyRM00kKO7CV0tiDuVU0T19P1YhK+7ljW99Ow9cL2ezXiH+YDSD1/nH9WLj4l8HeUcEasxEO+h1O3pTK3T698LPIPL+U/LOZyc8azoisIvFAO6aT02BYgnavm4r3CxWwKqfMQB1oGsNPLnLeakMjJlZiPDKp8kQCxZNiz6QLTVvfUDF7R8OggZRl4IotYLfJRIlgV10qD3XG87E9Wvf1vBcbCZypy/m8skhYQK80is4kcsFRFoCoxXiEkgsDQCr1wvcpcuy/lHM5vMnV4M0iq3zXlDGM6FvUERbFHYWB2xZM+25ofWa+6/s+8YH5oajYIIPvHXv+P7cRWO2W4ikau73VqAFUuzMboKqgsxPoB6+mNc7xNAWVkeg4S2VSLoMx06iSI7XUa6kViC0L6SYxrkiZZAgkEZdSHjan6IaJonYlasWSAy5LNDSHgUljUkjZmMsRIsYk2YjUUCGvNbD0wiE5I449bwmaKWRlCoi2HYpqtY9LjzIjEnY0D0Ok4nflkaokKyFncRsRGVVX0KxLWbUEsFA63YrY4AtkMwoUpDL/JP5Yp4oyssscQPygmGpUeJt7G0oC7KQOuX4fMozMnhyeLUZhHipTtGxkOupCtsbUswJ3u73wFc9z1xSEZZ4DJH42qIrHalrLruEu9lYnp0BwmoPdhu505Uyk2bWabNSxGVKiSNF87IQgRWa7kbUtLQ2F/NOIvA+TMnoNfHWDtJHUk8a2YSQ9FFsX56N7hW+ooFa/aPvx7EX8q5L/QTfpTj2IgnxrjE+YWEyyyS6V0KOyigKCrt070SfXtgvxTJ1lYpGimUtl9bWGphZ0sxvTsT0r0xGyvGzFCpVD4aCiymtyPT5x639WLU5niQ8PeRTqHxBo421EqVcKVNeyd63NmsALcLGV4tFPwvK5eTUWfKttEAzt8VZBpVGI16gpJXuqtiLwuCPw4p4ctFcOYkRnghapVMMjI5VgWA16RW6gkUcRcplsusAmkkli8BnMRiUt4fiHS1jQVJJN1dUSRjfOcZhC5beR3VAgnly9Eop23fYaQQSADexsYiJOS4C2XgSNXLiRIZZFseSeNkddAADEMljeydI+zbwVikzqytl1izLzGwWaSRHDMiDTQUgsTRVj7W4wP4hxN3QOqNJFYRgJSgpQbYooPlrYAnr9eALcfkVAUMUIJbQRGoYnrqtwx8xvcVeISTwTK6psoh2HxJpTfq7FSftAXphY4RIEeFmAokL/tCv23hoyHHMugikZvlxAIGGoUQCTddidu/QDArKcJLZd2USgBmUaUDA9BubvVZoKB0GIGT+K5RSuojzL0Pf0IvuO+LZ4ZwppMllPlswE+LRUsTBVA8Matwus33821YprNcQMmXDbhwG1dhY8v430+vETMZJI4xJAJfE8JZbBph7OonTRVAejd8Il5zRypH5sydS7kyAKvs15vUA715b7k7YqvKca8LjgzAII+OdV2BVvk2reqKtfXpjly/x6Yyqkk8zrIpXzSNJRNBGpmrZyt+68D+bY9WcKEVfksADUwYox9522veh7sCViPorjEZVgQa0b7BTaM6AjzbCt7PoMY4JljKJVl1eV6UhipKHYbrXcHy9ttzeOHAs0M5w7LSSqrsyIJAQGHiIQGsHpTqDXYjEiCVNEqtJ4SoFbVYUKNwCCdgO324hBnNfAkXwjGgsEsFZtiy6CjamDaSGVSSBuLwC4nkJQg0SlWu2W1oGqYJ5BS9OoJNXe5th5kQZfwQuoo5YkE3RLIepPVtR+3fAdJUn1RKfaFWNqJ299b79O14SYF4dxYZfMMs8scYMS+JJJIi35maNV6XQLE7fOxNzfMeQkFSZjJyKNwrOrC6K9PWmIv34rPj3HDmIXSto3sFmLMCpUMOy1QJ8o3sYW2zNbMR6+mBmWy5MtxXJxI3xbORopawpYPGPnEBQoavUBh23GJuY5wyaEaswg1bigzWPdQN/ecIcUxgymWj1OpYeKbUf/UFk2GuttIsYVc/aSVZpvlFF1epidvdtV+/CNz6H4LJ8b4esyFGk1TGGQr0ZZHCkaktfZAJrb37Yh5jh00c0Tq8SeWRmAMafKNWy/J3o30Fv5iMb3xz+D/iiR8NyUaEP4vjOGPkAKyOz7EXYsgetYnRNHm5gJEIpJI7DmmQsmoVQNkir2G1A9RgHYVr4B+h/wC6v+DGMY/I8Xp/ab9+PYQIsfA51y0GUkUKWssdQrw5SrX+cAzDc7VdVjtxrmSRII8oJsvNANEVxr5kRQNDFw51bC+gvrg/wxYjHCIozJKdLjfW2rTWrc7bArZOy7bDC5zBCzrmpGmjKoqSjSNWo5j+RRQPY8tncigB2IOINATxLJWhLDWkZAHnKMdQIXy7+UPZO97YFcMlJljjaRzF03JYKKvSBuFshVsDuMOmX5fd+FZqQKWSRI/DNBW1RyAsQGazS6vr07YWOVIlimSRrejuo2B7qCTuRYDH3LeIibxLLkeIH1al8ypGNKkFTXrbG927UKGO0R8NWcIsloqBfDDMtA0dRYUuo7irP2YmfFXzWaSMXr9p3Jq01Au17iwbpQPnDsMMmc4Pw6MmJ3Z2BAJecqetebw9NE3dfhQwCVJn4gszqp1ea/Zoi96rfp022x0zniweVowu5ALUzKfeQaU7A17sOvMfL2XlMTZdRCtFXNOPNQ060YW9hhuCD6+mIcvA5JrjIjVZNVSWqRjSArmiQbXY9AfQNiuAmSTEIqqx015r7kHevQG8E5OaZHyUWUIASNj5xszp1VGPdVOo+/y9NO8XjWXiWGERkOy+IJGUHfz+TqOmncHpgxxnlVMvGIwPFlQXmJVY+R/9FGlgNo21Pvvt2IwkQOVWQzaGsajqsmh5AW6jftVXve+Gjn3O5Y52H4tKsyEuzFXDhTqtd/eCRR/ZgHyVwpXzhIY+EkcjgsQCdClq69dO9jbb68L2ViLqoQW3WrrYDf3du+IkXb8D3E2bL5uBmoxSrIvU0jqB02+ct+lscZ59zMzMMuq6Y2kOt2B32BT2WAVdpK1BvYPTa07J57K8PykfTMZrMojuCnkiV1D6Tdrqp1skatwe4wc41znFk205uCWWWVYswp1CtOgjS2ptyCW9T5sBomcT52h0lhIZPDrYKW9rby2VXsN9VDHTLcZlk8M5eHxiRqFssITa/OfNRAs0OvrhE5V5eD+GJH1NrjSKFAvyjsokTVId1iCeZqHSxd4N82tl1DRmfxGDAacqojjDklWUiySGe7ptW5JO4wgDuLcoZhXkkjjSUSMzPFEb0k+Ygaz509+x36YjcHh80gEIiNgMCmm+pIphddfZA6HD7xCRzIVjhSSu/ihKO4KgaD0AFHodXbriBHnHdWuCcFTTL4bMCe+lqCsFIK6trJXYhgSMiBDkpZUTSYZDqknTxaZjoAj9kkakZiWVSQAYlPQ4WOK8QERdUHiSN5iWXqTvVdACfTDpmTJGoaKCV3I0qVgfy1tR8lhdtrAB63WK75hyk8M9ZiJondQ4V6srZAOxI3ZT1rARe/JDq2XDwgfFdCpBZLNSDQ2qx5bIqh7z3wQz88qSI0aGVSukpYUbulsWPUhdTAV804r3hnwnrlMnl8vFlWkEMALM0gj1bA2AEck0STddO+ND8NTGJ3XJqNDotGdvniQ3fhrVFK/rYRucdKfSx7CX/wCOm/0Mf+237sZxEOvLmezOXCSzSGDKuyxhJY2uTyD2AArlQLOtmKiz5WA2S+IZpUhlhZ3bTJGYxQ+YvhksejBYkUKP/MY1WLCzMrJkYC0sTOW1LqjumEQRQoEhrY7k1dmqvCTzdwSZ3lkVVkMnnOhDqGlApA3JZd7PphRllgcJ4osPDoUHmKIImA3CsI0at9t9ZJB7v7sJJSOFJJCQEjCWFBJ85ZRv6nQVF+t2B1bDlY04dJJGf5TPFlOg0FFRUCRqG0d4RmyXxidMsCFsCbUD29nST22vf1OIgxyjzLFHmToDPJIRFB42kBXYjzOQaavRaFlRtYwZjWZM9JmXRmyxL+KzsjeHIoJQruFBI7XsG33rGeC8uszQrlI450y+YslWUJHS0VZizs7+YmwvUb+uDfFuUY5IIEzE7uqu1Q5YD5WUli1d3IAYkbUFYnfAKK947xbMZmQIis+mQ6SiXWqgCxUlem1k4xw/gkk6okUEkhBNsqMVuyTb+xW3W/14sBuXY3OVhy7SNAA7BGlIQ+Eyho3+TZ9WpjqH/lsD0IwczvEnaGKRXeJGeONkVIyy6n8NxfmQaSd9O1Kd9xgIq3K/BPxBiW+RhGot8pJZ67bIrURV9ftx25z4QuWmyqKElAhGiRQWeRiBbEAksSa07AEXV+bD/wAYhKCeSJ5RMzyJRZnDAx2BoLaRpJQgppNir8xB2yfC2OfhVI1ijSMs4Ko5CAnQqtuqa5JJWtd/ka6GsJFQiL4h4wdAJLCeGTqKq6CzYNq2lzpF2CNxWBeUyPhwrLOlQygqpPVtJGoxgEE10vpt3wa+EXJpDmcyupmYS6rdgxa40a997J1dqAAAGIHM8c/xfIazG8SROsTReaowwB10KBs9fr6YSCWTyOvw5I7aCOsrKfbUvq0qxsVTRhCT0Ioe7ALmnikmYkLT2zq5TpQXTahVHYCh92DXJmYljyvEEDBPGiCKWugd/MK29lq1drvtiNxHgRnnzhjBb2ZYiWUamkbUbPs1pMlb7aPfiI15alldYRFHJLJHKpOlWkIj2X2VBpdGpTeGziPL+Vymey0LkrFGqCRmAAtUL62NWNTKAb+kRhF4Bx2XI5pJUkFqQHCMrgoSCy7Eg2B2vcDDdm+bspmc8HZpFjcgt4rqyspJBR6HkFUKs1td4mSLA5c4m0nFc0gJESwAoNJUWzJvuATZs378Es/xiRQzLlswypbFjpUUpOoqoLO2wJAAF7euEjhPNEeU4hnXdJ3WQkKdfi9GU7FmC6a6EN7u2DEPwlZeSVY1V1dkLr4hjUeW7DESkgkDYV78DFB6XicgTX8WmoFrBZQ1Lqql1bsaFAkDzbkVWKw+GbJXmo5N6ECL27vN3s+73fXglzV8IGZTTDEUjd7Pir3HYRM40Nv1db6VhEz/ADJNmWrMNr8gjJO1KDe/a73J+7ADNIM38nETvSlD+apIG35pVd/T3YlQcGEomjy5UCZo9CSOBp0tvbE0V3JvqBifw3I5MZJGA8fOuCXXVaRpqIoAb+IBTdDu3WsAI1dXCAMSQQFIs7Xdgd13vr1w3Ix/4Tk+nl/0w/djGIPge5cewkWv+WxmeHZSg2VaORYyQPFEl6lIsedaUJIWIo3pGJkuWSN408UQ6nKI7Aq0pF0xkBIjjJ33BulBrC7yhxFo8qNMYepNIttNFlUlj5W1EAbAae5vG/MnBJMxK0khlIGswhYmYIiUuzk1pOkMFAG5OANg08FyX5RiYNm38COQqREI7lcnUCW0DYKAQQBYxaGW4XGiKgRNKgADSOg+zFV/Axw1458xrTZo4yGYUdVuarua3rti0s7xNIigc0HOkEkAX1qyep6AYBRDXlbKKSVgRATqZUGlWY92RfK5+sHrhP8AHUOoLhmyuemZo08zCKQSqDpHm8qShtuy7Yccxoy6yOzhFah5jSgk6Qd97NgfYMQpZSNrO3b9ffp/2MQ2AU3DBMC7hxCZ2eyxiIRodLOL0lQXW9J+utyMR+ITBIfAlzUYrUNaZcl9CAPekERIy0BqClS2kBbasb8XysDyM2bl1pGwYRuwVY/ZFsBux1A1YvfvV41yEOWgy4CJqQmi5GppNAJLMxA1eVS1g1tteIgjFw1LMhLSvIFJkc0WC6WUhVCql0rHSBdC+gxjj3NK5HLzZlo/EKqBpHcM1dR0WyCcDszxsg0FUempt2UBiNICgWdKgAn5/u368ZyKujCSKKXTZCSglCwBrVtYA62N9tsQlI8R55nlDAyIzPtJKIwrOKAph00gUABVVffEyPiQk4bAqSBGimeKRRvqSb5VSRWwDK63ZrT78d8twlkyfjQ5VpCWBYldSxqbMejVfmK0xajsQOuIWT5smik0Tqojcp4i6dJKqW0sT1tSzEe4m8KMGTn0STTrYJ4ADGmAaTVZ2IvTttt6dsM/Mmchh4VF4GYXMO2qORorAQu2oEi9SkAFN+vXvhb54yo8WMC/5NiKBJoeYnb0AJJ7AE9Ovvg+y+vMywsw0ywPrtFa9ADjSGBGoUaNeuEQDkeCyzbovlB3bYD7r3+wYil67VVj3/8AfXDvDG8QDBRpI1LRAreiGUm1N70eoINneueahXMxsi5aGOVjq8WyrE/1RVE17Vi+2ALHH4Pcqs2chilUvGxPk1MvSyCCNjuhGk10O/bFmck8lRvnuISOTcMrQoUoCpD4zCqNUGVLHYbVhE4EIMhMk8xJEWX8iEUTOWe6BPQDUwN1TWMXF8F8MvxHXNp8R5XZiK7HQLPrS/hiYo2n+DTJyOjSI7GMFUuVjQYkkV0qzjhB8D/C1H+S6vz3dv72HXGDgNFbZ/4PMgsmqOBomU7MkrpR1DbSSQd999jgNlPg2kjzWXzeWzAcrIWMcy7sGNSU4oXp1EbD6+uHXjKSB3sX7J8vatzQPrQ+/G3DQNS7UVWmsUSdgPs9rEVitvisX0R/sjHsa3j2EAZlOOZTKZaOONmzEp8zuCqojEbKPNqJFUfKe+DWYmM/Do51NqJREVRl1qSw0q2ogC72F9CMSuYeHAfFwJUUBI3Efgp5EEQD71ZZiw3b0xXOfzrQNmMsDqjMiyFHGpS1WNu3lIUixtt2xamS5eCv8XiaF1jEzAFmJPlJ6KzAE7CvZFWT1xygyWbEuWfMyRvolAU5eZ2GnrTKUUNtY9fSsLnK0uvIRyytqkeR2Zz1YiTSLP5q0B2A92BnFOYMzFnsvDHM0SO2XZ1oe05AJJZdSjSRsDWIUFucOZH4jA2W8HMCOQs0TMmggpYXWL9m/dewvDDFn2nyWTc0ZHSFms1ZKWwJHshrIH51YVvyRM+dbL25cnS6nbSha2Or0o3seuGSXisReZFOhoW0vExGqMWdOwu101RH67xEd4c118KLSFcSIX0xJQ02CV1OGNuBSVd7ixjTKQCMrFqjkTbtTFwmkhFHlvTRJY22v3YWeL85ZfQQoaS2A3BRbDfSYb7jtgWeZ8xLJpiVEJHkRV1trOyadfkDWFAIQV69bkRZWSKhQY08MHsFCn03roeu2IGf5qyuWPy06KRvoB1t1oWi2dztiuOJcQzUByozM0xnYysyFimkB1ER0KQOquwsVv7sQuZ55WjglLEvOjeIuz2qMNB1EWCwslR9HpviK418czeWbhuXaMzxxsESMmQRllQKNRCkh5AE09gNWwPUDIuTxn5FSOMs5XSJGPsLftyb1t2FEm6rqQV+Cvhsk+TnSVpBlVDvGwG2paPl2tgCXJAPU1h8+C/JBMozFSsjSMHLCidJKrtew2O313hI24P8GkGXymYivxZsxEySzNsW1A2FHRFs9B95xSPwc8DnOZWZYZiIlclljZvMUZFXsDZIN30BvH01PMqqXfZVFknsBv8AfthYlzXitEYHfwnhkKqNvKXjUNRFgpq1AbbE2PQuNgA/KMmZ4SuX8EQzmdHYSsPmyWTal/meWvsxrB8EjprLZhWBPzYjq0+m70P2/hhv4aAWEhNKrawfc6Ab/wBbV/yxNm49DZQtRonzAgUKB36dxgERjyPlxG/irmXQIdSu6R2O/lXeupBsdMWHwzKCOJFChQB0BJG5vYnc7nHogD5TuCNwd/8AsY7ZXMK6KyEMpFgjoR7sJHWsavtjbGCcBCrxTiCiTexq6d/246ZcdN8deKwIZCGUH029f1XjrksuCdqoHtvXu+zEW0qHxDj2O/gjGcIDBneXDmZ8sFlRdcCh9It9kQ6TuOqm76bYrvm/ltfjUjx5lW8SVlW0IFra6dV9BpotVA7YsrNwTu2XeNmijMMcbulFmUxkkID1YuEH1A4rnivDZASZVl1MnyRk0ppUbJSX5B/NA2wmWTeBzacjlo2B8pzDuOh8jOKsXVlqsd8LXN3EtebndAAAWVa6HQdK1ubFAEG97B2wZbMtFlGV6WQQNGCo9kFzIb9Saqz1JAwpw76SOhF17xsRgIuXllI5eLPoijWKKFWDDqHcRyFlruzOVYeq33OBWd4aMhPm87mZAXnmJhMJLMis5JuwFBI0rqvbcfWE+DjmNMvmT4xCRvGUs9NRKldRHsjyt5jsNsH+ZcweIIiwQ61Eg0/KBmYG1bVGo2o2RZ2KdMDJaC/JzRmJgJEkKC5F1SFCK1eW7AsFSBW42PW8Lubz0uXYvG6pIjbNGF0g9CUAtVIB7DatqoYYMzGiKITGI2QUolStNG7pqIHvOFzisZaRrcMWaiF01fTbT3vY+/ChMceyjx+DI7tI75ePMFizMflLNEkk2K6n1xZHIfB8nmw5kBmVGqNGXw1DUNYcbF68UDckEVt1OFzn/ggXhfCs0DRfLxQOPUaC6kfVTD+tgl8Gme8IZTXQWVszMPX5NIIx9QLRyD7sIFu5TMD4w8QUBEhjZQAAPM0u1e4INsKPJHH1iSJK8kwkzcjnVUYlZpEF0UJAIUqCDZwTg4g8U7zzeWOWOOMMR5QVaQ9e3lYAk7bYrDK5g5RhEXGh5HWNFkDIixiz+azmzpsjVde0cCNMxzd8J8nEJGjibwoEfyopKs+kkKzmhsavR0G12cO/wb5+8nlS2oteYFmzqVpPEDX2UkVZ6kYqvjXB1kDyZUaVUnVGu5AoedAN9jdr2rbpi0ZuKBZctFGoQR5eMsFFDSyAgAAbi/eKw2Ac+FZhIlk1nTRIF72gLMtVe9NVe7AaU/HMzlyYD4ZpkdiVOlT4moUa3NbUbFbm8RMzPamzWnf/AJ+ljtfTAvi5KZyD5WRZZlB0sxddlJVVo3G1LexC7nayDgEZOZY/iMWrLNpmncQxhvNqd2ssxO+mMM79hQAvYUb5ayb5fLRxyuGddVtZogsxG7bmgQMUzmuaZn+M6szJNHHBJ4QcKGJZ1RWTSV8RCoLWWNqTscEeA8U8PJRqjeJozBSVwniHzguBGCRY1FEs/wA7ptUyuXFLxmFfaljH9YfvwJzHP2RSTw3zKK5AIvUBvsPNp0/jiq83mcw5m80iunnaL5Nbju4xGi/KK7V5iXKi2HpXHL8tTZpw4sBdmetzH4aGMDezMxfTQ2tHNgbYLFctqWfL5khkmTzKCCHA8p6Gj2I710OM8R4JK7ZYZebwYkYmUKAda7FQLBF2Ot9CfcRWHNXAHMYbO5eBXjI+VSpCoKhVSVQA2gbbrqIPerOO3wVo6ZjMS62HycdRI58Mai9llPTZNq7lsVgua2MexH+M+7HsJFgZCcDLw308NL+rSLxWXF8nN8dbL0DI76FVAw2LdbY0QAdyuxrDPwnnmHMQ5eLQVfQEBoUWCCr+s4MPxBTnc0OnxbKaVJUXIRuxD9RR0pXez7sFyZVnNvDniglW9SqwjaTcghHUbk7jdVO/Wh1wMh4HeQ8QyRqQ1qDYZmIJKLtXY7ddjdYechmXy5tWqx5gdw2/dSNJHXC9zNl1mkQZfL6dB3jiY6T1JKxk6Y+pvT6nCiYA5Xy6zZzKwuCYpJ0RgO6lgD95NH3EjDnxt5BJInjSIqsQFjJiUV2Coeg7X9uFmCY5KXxESB5BJSeIhkETq4IKHUKOqhZvZMb5njudzOmRjBZYhgIUIWjTeVwyXvewvACGPlZo585DFMwm2ITxZS7Ct16mmAIoBga1bVgNmWM7TLnU0zwsUfMK2jUwrSZ1ohm2B1DfR9W8rh+bkWaJpp2eLWupFVV2BH0FUAViEmXPxXOzGtEmZYKt1v4o3B7gAtsKusJXJXwlcRX4pwjKq4ZsvCwlCm1LhY0FHv0b78bcrZtfjfBkUEKqaG3u2l8R3N9gSw27VgC/CmZFFBjoZkF0IokNuzAGlBI719fmAEiGKSCTJMQ8bAB0ZgQaUG2APv29d8JFlc18YHhTyKzGJRUo1tWjUEqJVC/KNvTE0NjvYxWXEDFJMz5Z5GWXz01al21A7H2xW4N9djjpkPEzM0iqLWKiw1adQGyjfahV1jXmDLstTL4YC6AwVtXmbqOnzTtffAiZK4ZxE2JF8pBGsDsTfmH807jfuCMN3Dc5qkmmaQgyookEhLAtG3k0MSSntMSvsn3d1Ll3KiWWcvq/ySSZQoA1OhUgDtt5uuOU2bURuoYOrJQO+91flO4Pa/xxMkWBxLMsjQL4giSR/Cdm2K7a1YHsfK8Y3rzLhL5q4LOI/jWYZGZ9Mq6bLFXTzFr/AJLy6QF1G6HpjPLvNMseiOTTPEGNRyqptmtVAdjezlTsTtYFXgrzcY5DJFqe8v8AI6deoFvDtzVhbQuI+hICYhEqGXZb6r5RvYA3ofV7X3DBfgPEdJMRbSGZJFs6QrxuHUtv0NAX2rvgMFBWtwCL26jvt6/XiZkcu7SAIqszDV5XB2oGhq0kkdKAO+AyPHHcmWE0iswWRAiSRhnAceIGFr1BV6Iv2kU7ECmvkTISl5JXuOJZDUbJpNgEob6FQr0RtuOu1YQeE8EzHgMWBjVZY2YGYxGSOmBCFAzKdTAs1A7iu+HHl6J14hlkTV8pC88wZ2dXVlAUIzdVUsi6hRJZiQO2jRCzyNMCpzMsuoSBnMQQOHGmNb1WCp22HYYQcjzD4a6VRySB4hZtOsrRjsL5qB1Eq3UmuhILxxnhqD428cWkAIssqgB1jYqsjatNllUltz8zCPmeDGFQdQdTIUtTYVgthWHUEjz+8WR0rEQL/wDFMvov4/vx7AvwB64ziIsjgfDEBgfVqMcNm1CDceXp1qyL9+CDcSvN52QN5XDhj7mYVW3op+7HBMq2Vky4kJ+Uy4ZwN6Vq0nsCQBde/viPm+HTQxedHqR9TSBWKeGt6KkAKjVq7+pxkiJn88S5O4BoAeguh+Fn6ycRcw0sCtLGNMw3jFW1UR7Pqb9k73W2IXEZLViev/PBqLN+BC+ZaSIhV+SXS1+J80gmroWenWvTCF8wfw7lTMSpCssQSOJxIzuyhmUAsRpBLlrLncCy/bbErmvhqZY/JJKBJ8oXSJvCcMqsjR6dQAolSCb8gNb7hzzlMsaBCWK6mlcAtVt5bI6Ard33x5MnnHSKJZY3VABGyybBTvRZqrT3BG1Gr6YiM8OzYLozK+kHzEqVBHUjcX09Mbz5QDhaaZgo8QOfFBLOWsCqvoxJ3AO29Yh5nwIj8rM+bb5+iXTEe1Ia1vRre1B/DAfMrIqo7qQkllG6Bq2NH9mEg/lOYXywkEPlMpDMdILFVGlBbDoKvvuTgovEWeVfFCzThaRpACEDdaBtNRom6se7CTNKxXV10r7Xp6fj0wy8XzZSRlRUVxDEWZRXVNTUd9yxo4CTI3LySxySuoZlrQ9D2TQIs+u+O/M+Xfw0BEmqV10oxLO1X0UWV37dd+gxbnI/Ky5GBmzEkeudhIaYBdIUKACwBJA3JA6thp4bDAAXg0G+rIQ1mr6/UcAlDHL5vIZESTQtCsx0qzaWaytgFCCVQ6SDYB36d8BvyXIY4GQaklbSpLrQFXv5iVNKxNgdO94ub4bcrq4PK3+jkjY3+cEP4sMUzyVlDLJNGiBpGy8qptdXp32F7b79QCawloMfI2QTW00tCFF8Y30qOz5t9iGCsB3obGxg9yrwkTshmiBUu87I6r5mmJot1IZE0p7tYPbGOZstDlkymRiK+acRzkgam06J2a+gt/LXQAUAKGG7KRogsUSN66e/bpY+rrgIpTj3ApMpJpfSyFfEjaOyBGSQupaBQgVd7dN9xY2Kem+w/rxYnG+bMnFNM8nmnlAWVE1yELVBQdSRptvXm3J9TivM7PFLmXMEZgjZvJGW1VfXoBps76QKXoDhBhrg3MOYiHgxyVCzKzRtGjoSWGqwyNuRvQrcfc3fBlzwUzLQTaRZZYqDBSN2IoAqvQMKAFMwG4rCAraZRWoGgQR7uh+vHPNTkv4lkteomu4JJ+/cfbhItfl3mrw8nnpY3mzOqUCJnsmR2jADFa8q3qJAFUl7XiuICYo0UrspUslkazp02TvovT1F98Exm2yuWcEe1NUake2QoBNdGi0i27nVV4CSuzEvIbc0T6bCgAOygbAemAQP44/0Z/SH/DjOOHxse7HsJFzc+5iMw5ShqnSKNVUNusbBS7SL9E0AvewK2vG+R4sy5eNlZlOymiRuLJvt83vhJXjDLFAAq+yLJ1EsaHUlrPQY55fjDAbKu7Wev+L34CNuYxTSabtgDQG9t6epJOw9cF+fcjJDlxGXDaaDIkdqGICkO52TTpry9ST1OFrP8ck8ZX8oKujDr1VgR39RjPFObJpFzMb6GDBhZG9det9bJ3PriA9wMOOG58q5VfEiQgfP8S1Ib1FUR7wcc8ry74i2d19LGIeW4oy8PkjAWmzSOxrckAUOtV36YDjMHf68LIbFyOXi3crd/OYfgOt4P8o8uxZwZVSXaH480bg1WhYjMoojYGipPWj1vCPko1NEoCfU3+/D3yBzRJCJgiR0JtQBB2PhBNvMO2BEWG3wT8MJP8GK31CTSqPqoPVfYMBeevg84fl8hm8wI5FkSI6GM0rebZUu3oiyNjjlB8I+ZMrArFQHTSf8V9sBOf8AnSefh+ZicR6XKXQIIp0bbzeo/E4jRZGXhy+Zhy7fyiIg0FXZewDeyws2o2PpjjkuXHhklMM+mNt1jCWVoRjrq3J0tuez/wA3euuSeeswuSRfI2ksNRButRO9ED8MceI85TnMqw0pqADadQ1Dbr5v1YCLH5ihMvC8xBmWjV3RkhMrAGQqB4bn+eWXXS9NsUl8HHFGyvEVOkFtEkVHcaqJF+61rBPO8ySuVL0xWQaSSxIAoAbt0wt8W4ifHhmCqsiylrUEWVcaSd9yP24QYwcazLyJlsw5LyEtmTXc6y60PzQBh54lzOksEYhACMp1Saa9s2aNbAAgX+OK15h4wzLIoVFXSQAoOw6UN9hW2HXj/Ncj8OlhKRhPi+kABulAfSq9hhIUOKcBSSWRzK9sbPs16bWMSuW+DwLmIlUMzMxokk+yC42G22m/swrnjklJsu6+h7GvXHl43IJVqhV0RYIsEGjdjYkYGQdz2XCshW6Mak3vZqmI9xYEjESUih93XHPP8ZeVhIwAYqOl1sANhdAbdB78RJc8T1A2IPf1+vCQTzOdeZgZCSIxojXsgrehdAnqT3xwmkKqT12rcb+uxxC+PtXbqfXv9uOU2eY+n/f24gBnxsfRGMYj49iE/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3783161"/>
            <a:ext cx="1463040" cy="234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081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noProof="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ea typeface="+mj-ea"/>
                <a:cs typeface="Arial" pitchFamily="34" charset="0"/>
              </a:rPr>
              <a:t>Bruce Ackerman: Maximal Exclusion Doctrine</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grpSp>
        <p:nvGrpSpPr>
          <p:cNvPr id="3" name="Group 2"/>
          <p:cNvGrpSpPr/>
          <p:nvPr/>
        </p:nvGrpSpPr>
        <p:grpSpPr>
          <a:xfrm>
            <a:off x="661556" y="1644817"/>
            <a:ext cx="8167253" cy="4119076"/>
            <a:chOff x="668483" y="1270745"/>
            <a:chExt cx="8167253" cy="4119076"/>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34200" y="1732884"/>
              <a:ext cx="1866900" cy="273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68836" y="4467892"/>
              <a:ext cx="1866900" cy="369332"/>
            </a:xfrm>
            <a:prstGeom prst="rect">
              <a:avLst/>
            </a:prstGeom>
            <a:noFill/>
          </p:spPr>
          <p:txBody>
            <a:bodyPr wrap="square" rtlCol="0">
              <a:spAutoFit/>
            </a:bodyPr>
            <a:lstStyle/>
            <a:p>
              <a:pPr algn="ctr"/>
              <a:r>
                <a:rPr lang="en-US" dirty="0" smtClean="0">
                  <a:solidFill>
                    <a:schemeClr val="accent1">
                      <a:lumMod val="75000"/>
                    </a:schemeClr>
                  </a:solidFill>
                </a:rPr>
                <a:t>Bruce Ackerman</a:t>
              </a:r>
              <a:endParaRPr lang="en-US" dirty="0">
                <a:solidFill>
                  <a:schemeClr val="accent1">
                    <a:lumMod val="75000"/>
                  </a:schemeClr>
                </a:solidFill>
              </a:endParaRPr>
            </a:p>
          </p:txBody>
        </p:sp>
        <p:sp>
          <p:nvSpPr>
            <p:cNvPr id="10" name="TextBox 9"/>
            <p:cNvSpPr txBox="1"/>
            <p:nvPr/>
          </p:nvSpPr>
          <p:spPr>
            <a:xfrm>
              <a:off x="668483" y="1270745"/>
              <a:ext cx="6172200" cy="4119076"/>
            </a:xfrm>
            <a:prstGeom prst="rect">
              <a:avLst/>
            </a:prstGeom>
            <a:noFill/>
          </p:spPr>
          <p:txBody>
            <a:bodyPr wrap="square" rtlCol="0">
              <a:spAutoFit/>
            </a:bodyPr>
            <a:lstStyle/>
            <a:p>
              <a:pPr>
                <a:lnSpc>
                  <a:spcPts val="2800"/>
                </a:lnSpc>
                <a:spcAft>
                  <a:spcPts val="600"/>
                </a:spcAft>
              </a:pPr>
              <a:r>
                <a:rPr lang="en-US" sz="2000" dirty="0" smtClean="0">
                  <a:solidFill>
                    <a:schemeClr val="tx2">
                      <a:lumMod val="50000"/>
                    </a:schemeClr>
                  </a:solidFill>
                </a:rPr>
                <a:t>Religion </a:t>
              </a:r>
              <a:r>
                <a:rPr lang="en-US" sz="2000" dirty="0">
                  <a:solidFill>
                    <a:schemeClr val="tx2">
                      <a:lumMod val="50000"/>
                    </a:schemeClr>
                  </a:solidFill>
                </a:rPr>
                <a:t>does not have an appropriate place in the public realm of a liberal democracy</a:t>
              </a:r>
              <a:r>
                <a:rPr lang="en-US" sz="2000" dirty="0" smtClean="0">
                  <a:solidFill>
                    <a:schemeClr val="tx2">
                      <a:lumMod val="50000"/>
                    </a:schemeClr>
                  </a:solidFill>
                </a:rPr>
                <a:t>.  The </a:t>
              </a:r>
              <a:r>
                <a:rPr lang="en-US" sz="2000" dirty="0">
                  <a:solidFill>
                    <a:schemeClr val="tx2">
                      <a:lumMod val="50000"/>
                    </a:schemeClr>
                  </a:solidFill>
                </a:rPr>
                <a:t>principles of justice result from a conversation among citizens, and for the </a:t>
              </a:r>
              <a:r>
                <a:rPr lang="en-US" sz="2000" dirty="0" smtClean="0">
                  <a:solidFill>
                    <a:schemeClr val="tx2">
                      <a:lumMod val="50000"/>
                    </a:schemeClr>
                  </a:solidFill>
                </a:rPr>
                <a:t>conversation to </a:t>
              </a:r>
              <a:r>
                <a:rPr lang="en-US" sz="2000" dirty="0">
                  <a:solidFill>
                    <a:schemeClr val="tx2">
                      <a:lumMod val="50000"/>
                    </a:schemeClr>
                  </a:solidFill>
                </a:rPr>
                <a:t>yield determinate outcomes </a:t>
              </a:r>
              <a:r>
                <a:rPr lang="en-US" sz="2000" dirty="0" smtClean="0">
                  <a:solidFill>
                    <a:schemeClr val="tx2">
                      <a:lumMod val="50000"/>
                    </a:schemeClr>
                  </a:solidFill>
                </a:rPr>
                <a:t>the </a:t>
              </a:r>
              <a:r>
                <a:rPr lang="en-US" sz="2000" dirty="0">
                  <a:solidFill>
                    <a:schemeClr val="tx2">
                      <a:lumMod val="50000"/>
                    </a:schemeClr>
                  </a:solidFill>
                </a:rPr>
                <a:t>permissible arguments must satisfy the condition of </a:t>
              </a:r>
              <a:r>
                <a:rPr lang="en-US" sz="2000" dirty="0" smtClean="0">
                  <a:solidFill>
                    <a:schemeClr val="tx2">
                      <a:lumMod val="50000"/>
                    </a:schemeClr>
                  </a:solidFill>
                </a:rPr>
                <a:t>neutrality, which binds </a:t>
              </a:r>
              <a:r>
                <a:rPr lang="en-US" sz="2000" dirty="0">
                  <a:solidFill>
                    <a:schemeClr val="tx2">
                      <a:lumMod val="50000"/>
                    </a:schemeClr>
                  </a:solidFill>
                </a:rPr>
                <a:t>legitimate states to adopting a particular conception of equality, to toleration, and to individual rights. </a:t>
              </a:r>
            </a:p>
            <a:p>
              <a:pPr>
                <a:lnSpc>
                  <a:spcPts val="2800"/>
                </a:lnSpc>
                <a:spcAft>
                  <a:spcPts val="600"/>
                </a:spcAft>
              </a:pPr>
              <a:r>
                <a:rPr lang="en-US" sz="2000" dirty="0" smtClean="0">
                  <a:solidFill>
                    <a:schemeClr val="tx2">
                      <a:lumMod val="50000"/>
                    </a:schemeClr>
                  </a:solidFill>
                </a:rPr>
                <a:t>The </a:t>
              </a:r>
              <a:r>
                <a:rPr lang="en-US" sz="2000" dirty="0">
                  <a:solidFill>
                    <a:schemeClr val="tx2">
                      <a:lumMod val="50000"/>
                    </a:schemeClr>
                  </a:solidFill>
                </a:rPr>
                <a:t>social contract is the contract </a:t>
              </a:r>
              <a:r>
                <a:rPr lang="en-US" sz="2000" dirty="0" smtClean="0">
                  <a:solidFill>
                    <a:schemeClr val="tx2">
                      <a:lumMod val="50000"/>
                    </a:schemeClr>
                  </a:solidFill>
                </a:rPr>
                <a:t>that </a:t>
              </a:r>
              <a:r>
                <a:rPr lang="en-US" sz="2000" dirty="0">
                  <a:solidFill>
                    <a:schemeClr val="tx2">
                      <a:lumMod val="50000"/>
                    </a:schemeClr>
                  </a:solidFill>
                </a:rPr>
                <a:t>would be confirmed by the entire population, under ideal conditions, after perfect and complete </a:t>
              </a:r>
              <a:r>
                <a:rPr lang="en-US" sz="2000" dirty="0" smtClean="0">
                  <a:solidFill>
                    <a:schemeClr val="tx2">
                      <a:lumMod val="50000"/>
                    </a:schemeClr>
                  </a:solidFill>
                </a:rPr>
                <a:t>consideration.  </a:t>
              </a:r>
              <a:endParaRPr lang="en-US" sz="2000" dirty="0">
                <a:solidFill>
                  <a:schemeClr val="tx2">
                    <a:lumMod val="50000"/>
                  </a:schemeClr>
                </a:solidFill>
              </a:endParaRPr>
            </a:p>
          </p:txBody>
        </p:sp>
      </p:grpSp>
    </p:spTree>
    <p:extLst>
      <p:ext uri="{BB962C8B-B14F-4D97-AF65-F5344CB8AC3E}">
        <p14:creationId xmlns:p14="http://schemas.microsoft.com/office/powerpoint/2010/main" val="2353242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fontScale="92500"/>
          </a:bodyPr>
          <a:lstStyle/>
          <a:p>
            <a:pPr lvl="0" algn="ctr">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Critiques of Public Reason: The </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Problem of Insincerity</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2" name="Rectangle 1"/>
          <p:cNvSpPr/>
          <p:nvPr/>
        </p:nvSpPr>
        <p:spPr>
          <a:xfrm>
            <a:off x="762000" y="1905000"/>
            <a:ext cx="7467600" cy="4170372"/>
          </a:xfrm>
          <a:prstGeom prst="rect">
            <a:avLst/>
          </a:prstGeom>
        </p:spPr>
        <p:txBody>
          <a:bodyPr wrap="square">
            <a:spAutoFit/>
          </a:bodyPr>
          <a:lstStyle/>
          <a:p>
            <a:pPr>
              <a:lnSpc>
                <a:spcPts val="2500"/>
              </a:lnSpc>
              <a:spcAft>
                <a:spcPts val="600"/>
              </a:spcAft>
            </a:pPr>
            <a:r>
              <a:rPr lang="en-US" sz="2000" dirty="0">
                <a:solidFill>
                  <a:schemeClr val="tx2">
                    <a:lumMod val="50000"/>
                  </a:schemeClr>
                </a:solidFill>
              </a:rPr>
              <a:t>If we translate our “real” reasons into “public” reasons, there is doubt that we are being completely candid about why we believe what we advocate. </a:t>
            </a:r>
            <a:endParaRPr lang="en-US" sz="2000" dirty="0" smtClean="0">
              <a:solidFill>
                <a:schemeClr val="tx2">
                  <a:lumMod val="50000"/>
                </a:schemeClr>
              </a:solidFill>
            </a:endParaRPr>
          </a:p>
          <a:p>
            <a:pPr marL="285750" indent="-285750">
              <a:lnSpc>
                <a:spcPts val="2500"/>
              </a:lnSpc>
              <a:spcAft>
                <a:spcPts val="600"/>
              </a:spcAft>
              <a:buClr>
                <a:srgbClr val="C3C198"/>
              </a:buClr>
              <a:buFont typeface="Calibri" pitchFamily="34" charset="0"/>
              <a:buChar char="◊"/>
            </a:pPr>
            <a:r>
              <a:rPr lang="en-US" sz="2000" dirty="0" smtClean="0">
                <a:solidFill>
                  <a:schemeClr val="tx2">
                    <a:lumMod val="50000"/>
                  </a:schemeClr>
                </a:solidFill>
              </a:rPr>
              <a:t>For </a:t>
            </a:r>
            <a:r>
              <a:rPr lang="en-US" sz="2000" dirty="0">
                <a:solidFill>
                  <a:schemeClr val="tx2">
                    <a:lumMod val="50000"/>
                  </a:schemeClr>
                </a:solidFill>
              </a:rPr>
              <a:t>example, when secular reasons are given in opposition to abortion rights or gay marriage, audiences (and especially opponents) question the sincerity of these reasons. </a:t>
            </a:r>
            <a:endParaRPr lang="en-US" sz="2000" dirty="0" smtClean="0">
              <a:solidFill>
                <a:schemeClr val="tx2">
                  <a:lumMod val="50000"/>
                </a:schemeClr>
              </a:solidFill>
            </a:endParaRPr>
          </a:p>
          <a:p>
            <a:pPr marL="285750" indent="-285750">
              <a:lnSpc>
                <a:spcPts val="2500"/>
              </a:lnSpc>
              <a:spcAft>
                <a:spcPts val="600"/>
              </a:spcAft>
              <a:buClr>
                <a:srgbClr val="C3C198"/>
              </a:buClr>
              <a:buFont typeface="Calibri" pitchFamily="34" charset="0"/>
              <a:buChar char="◊"/>
            </a:pPr>
            <a:r>
              <a:rPr lang="en-US" sz="2000" dirty="0" smtClean="0">
                <a:solidFill>
                  <a:schemeClr val="tx2">
                    <a:lumMod val="50000"/>
                  </a:schemeClr>
                </a:solidFill>
              </a:rPr>
              <a:t>The </a:t>
            </a:r>
            <a:r>
              <a:rPr lang="en-US" sz="2000" dirty="0">
                <a:solidFill>
                  <a:schemeClr val="tx2">
                    <a:lumMod val="50000"/>
                  </a:schemeClr>
                </a:solidFill>
              </a:rPr>
              <a:t>“real” objection, they suspect, is religious; religious reasons, they contend, don’t count; and so the translated “secular” reasons are discounted, suspected, or treated as being disingenuous. </a:t>
            </a:r>
            <a:endParaRPr lang="en-US" sz="2000" dirty="0" smtClean="0">
              <a:solidFill>
                <a:schemeClr val="tx2">
                  <a:lumMod val="50000"/>
                </a:schemeClr>
              </a:solidFill>
            </a:endParaRPr>
          </a:p>
          <a:p>
            <a:pPr marL="285750" indent="-285750">
              <a:lnSpc>
                <a:spcPts val="2500"/>
              </a:lnSpc>
              <a:buClr>
                <a:srgbClr val="C3C198"/>
              </a:buClr>
              <a:buFont typeface="Calibri" pitchFamily="34" charset="0"/>
              <a:buChar char="◊"/>
            </a:pPr>
            <a:r>
              <a:rPr lang="en-US" sz="2000" dirty="0" smtClean="0">
                <a:solidFill>
                  <a:schemeClr val="tx2">
                    <a:lumMod val="50000"/>
                  </a:schemeClr>
                </a:solidFill>
              </a:rPr>
              <a:t>Giving </a:t>
            </a:r>
            <a:r>
              <a:rPr lang="en-US" sz="2000" dirty="0">
                <a:solidFill>
                  <a:schemeClr val="tx2">
                    <a:lumMod val="50000"/>
                  </a:schemeClr>
                </a:solidFill>
              </a:rPr>
              <a:t>our real reasons in public, this objection maintains, is what should count as “public reason,” not hiding them behind reasons that might be more secular.</a:t>
            </a:r>
          </a:p>
        </p:txBody>
      </p:sp>
    </p:spTree>
    <p:extLst>
      <p:ext uri="{BB962C8B-B14F-4D97-AF65-F5344CB8AC3E}">
        <p14:creationId xmlns:p14="http://schemas.microsoft.com/office/powerpoint/2010/main" val="542019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fontScale="85000" lnSpcReduction="10000"/>
          </a:bodyPr>
          <a:lstStyle/>
          <a:p>
            <a:pPr lvl="0" algn="ctr">
              <a:lnSpc>
                <a:spcPct val="170000"/>
              </a:lnSpc>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Critiques of Public Reason: Public </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Reason and Persuasion</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2" name="Rectangle 1"/>
          <p:cNvSpPr/>
          <p:nvPr/>
        </p:nvSpPr>
        <p:spPr>
          <a:xfrm>
            <a:off x="1066800" y="1905000"/>
            <a:ext cx="7086600" cy="3849772"/>
          </a:xfrm>
          <a:prstGeom prst="rect">
            <a:avLst/>
          </a:prstGeom>
        </p:spPr>
        <p:txBody>
          <a:bodyPr wrap="square">
            <a:spAutoFit/>
          </a:bodyPr>
          <a:lstStyle/>
          <a:p>
            <a:pPr>
              <a:lnSpc>
                <a:spcPts val="2500"/>
              </a:lnSpc>
              <a:spcAft>
                <a:spcPts val="600"/>
              </a:spcAft>
            </a:pPr>
            <a:r>
              <a:rPr lang="en-US" sz="2000" dirty="0">
                <a:solidFill>
                  <a:schemeClr val="tx2">
                    <a:lumMod val="50000"/>
                  </a:schemeClr>
                </a:solidFill>
              </a:rPr>
              <a:t>Another objection to public reason focuses on what </a:t>
            </a:r>
            <a:r>
              <a:rPr lang="en-US" sz="2000" dirty="0" smtClean="0">
                <a:solidFill>
                  <a:schemeClr val="tx2">
                    <a:lumMod val="50000"/>
                  </a:schemeClr>
                </a:solidFill>
              </a:rPr>
              <a:t>are </a:t>
            </a:r>
            <a:r>
              <a:rPr lang="en-US" sz="2000" dirty="0">
                <a:solidFill>
                  <a:schemeClr val="tx2">
                    <a:lumMod val="50000"/>
                  </a:schemeClr>
                </a:solidFill>
              </a:rPr>
              <a:t>and </a:t>
            </a:r>
            <a:r>
              <a:rPr lang="en-US" sz="2000" dirty="0" smtClean="0">
                <a:solidFill>
                  <a:schemeClr val="tx2">
                    <a:lumMod val="50000"/>
                  </a:schemeClr>
                </a:solidFill>
              </a:rPr>
              <a:t>are </a:t>
            </a:r>
            <a:r>
              <a:rPr lang="en-US" sz="2000" dirty="0">
                <a:solidFill>
                  <a:schemeClr val="tx2">
                    <a:lumMod val="50000"/>
                  </a:schemeClr>
                </a:solidFill>
              </a:rPr>
              <a:t>not legitimate forms of persuasion. </a:t>
            </a:r>
            <a:endParaRPr lang="en-US" sz="2000" dirty="0" smtClean="0">
              <a:solidFill>
                <a:schemeClr val="tx2">
                  <a:lumMod val="50000"/>
                </a:schemeClr>
              </a:solidFill>
            </a:endParaRPr>
          </a:p>
          <a:p>
            <a:pPr marL="285750" indent="-285750">
              <a:lnSpc>
                <a:spcPts val="2500"/>
              </a:lnSpc>
              <a:spcAft>
                <a:spcPts val="600"/>
              </a:spcAft>
              <a:buClr>
                <a:srgbClr val="C3C198"/>
              </a:buClr>
              <a:buFont typeface="Calibri" pitchFamily="34" charset="0"/>
              <a:buChar char="◊"/>
            </a:pPr>
            <a:r>
              <a:rPr lang="en-US" sz="2000" dirty="0" smtClean="0">
                <a:solidFill>
                  <a:schemeClr val="tx2">
                    <a:lumMod val="50000"/>
                  </a:schemeClr>
                </a:solidFill>
              </a:rPr>
              <a:t>Rhetoric</a:t>
            </a:r>
            <a:r>
              <a:rPr lang="en-US" sz="2000" dirty="0">
                <a:solidFill>
                  <a:schemeClr val="tx2">
                    <a:lumMod val="50000"/>
                  </a:schemeClr>
                </a:solidFill>
              </a:rPr>
              <a:t>, as understood and defended by Aristotle, Cicero, and others, is subject to limitations in order for it to be </a:t>
            </a:r>
            <a:r>
              <a:rPr lang="en-US" sz="2000" dirty="0" smtClean="0">
                <a:solidFill>
                  <a:schemeClr val="tx2">
                    <a:lumMod val="50000"/>
                  </a:schemeClr>
                </a:solidFill>
              </a:rPr>
              <a:t>legitimate.</a:t>
            </a:r>
          </a:p>
          <a:p>
            <a:pPr marL="285750" indent="-285750">
              <a:lnSpc>
                <a:spcPts val="2500"/>
              </a:lnSpc>
              <a:spcAft>
                <a:spcPts val="600"/>
              </a:spcAft>
              <a:buClr>
                <a:srgbClr val="C3C198"/>
              </a:buClr>
              <a:buFont typeface="Calibri" pitchFamily="34" charset="0"/>
              <a:buChar char="◊"/>
            </a:pPr>
            <a:r>
              <a:rPr lang="en-US" sz="2000" dirty="0" smtClean="0">
                <a:solidFill>
                  <a:schemeClr val="tx2">
                    <a:lumMod val="50000"/>
                  </a:schemeClr>
                </a:solidFill>
              </a:rPr>
              <a:t>In </a:t>
            </a:r>
            <a:r>
              <a:rPr lang="en-US" sz="2000" dirty="0">
                <a:solidFill>
                  <a:schemeClr val="tx2">
                    <a:lumMod val="50000"/>
                  </a:schemeClr>
                </a:solidFill>
              </a:rPr>
              <a:t>a democracy, if a reason is found persuasive to a majority of voters (or legislators), we might say it qualifies as a “public reason.” If something persuades the public, this argument goes, it is a public reason. </a:t>
            </a:r>
            <a:endParaRPr lang="en-US" sz="2000" dirty="0" smtClean="0">
              <a:solidFill>
                <a:schemeClr val="tx2">
                  <a:lumMod val="50000"/>
                </a:schemeClr>
              </a:solidFill>
            </a:endParaRPr>
          </a:p>
          <a:p>
            <a:pPr marL="285750" indent="-285750">
              <a:lnSpc>
                <a:spcPts val="2500"/>
              </a:lnSpc>
              <a:spcAft>
                <a:spcPts val="600"/>
              </a:spcAft>
              <a:buClr>
                <a:srgbClr val="C3C198"/>
              </a:buClr>
              <a:buFont typeface="Calibri" pitchFamily="34" charset="0"/>
              <a:buChar char="◊"/>
            </a:pPr>
            <a:r>
              <a:rPr lang="en-US" sz="2000" dirty="0" smtClean="0">
                <a:solidFill>
                  <a:schemeClr val="tx2">
                    <a:lumMod val="50000"/>
                  </a:schemeClr>
                </a:solidFill>
              </a:rPr>
              <a:t>This </a:t>
            </a:r>
            <a:r>
              <a:rPr lang="en-US" sz="2000" dirty="0">
                <a:solidFill>
                  <a:schemeClr val="tx2">
                    <a:lumMod val="50000"/>
                  </a:schemeClr>
                </a:solidFill>
              </a:rPr>
              <a:t>is not to say that anything goes, but the limits that apply to moral rhetoric would apply, rather than a separate set of moral norms to govern “political discourse.” </a:t>
            </a:r>
          </a:p>
        </p:txBody>
      </p:sp>
    </p:spTree>
    <p:extLst>
      <p:ext uri="{BB962C8B-B14F-4D97-AF65-F5344CB8AC3E}">
        <p14:creationId xmlns:p14="http://schemas.microsoft.com/office/powerpoint/2010/main" val="2058842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63" y="1300162"/>
            <a:ext cx="742948" cy="5562600"/>
          </a:xfrm>
          <a:prstGeom prst="rect">
            <a:avLst/>
          </a:prstGeom>
          <a:solidFill>
            <a:srgbClr val="3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63" y="0"/>
            <a:ext cx="9148763"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4763" y="200024"/>
            <a:ext cx="9148763"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32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Public Reason and Political Dialogue</a:t>
            </a:r>
            <a:endParaRPr kumimoji="0" lang="en-US" sz="32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585" y="6192554"/>
            <a:ext cx="457200" cy="457200"/>
          </a:xfrm>
          <a:prstGeom prst="rect">
            <a:avLst/>
          </a:prstGeom>
        </p:spPr>
      </p:pic>
      <p:sp>
        <p:nvSpPr>
          <p:cNvPr id="16" name="TextBox 15"/>
          <p:cNvSpPr txBox="1"/>
          <p:nvPr/>
        </p:nvSpPr>
        <p:spPr>
          <a:xfrm>
            <a:off x="1219200" y="1981200"/>
            <a:ext cx="6910732" cy="4349909"/>
          </a:xfrm>
          <a:prstGeom prst="rect">
            <a:avLst/>
          </a:prstGeom>
          <a:noFill/>
        </p:spPr>
        <p:txBody>
          <a:bodyPr wrap="square" rtlCol="0">
            <a:spAutoFit/>
          </a:bodyPr>
          <a:lstStyle/>
          <a:p>
            <a:pPr marL="285750" indent="-285750">
              <a:lnSpc>
                <a:spcPts val="2800"/>
              </a:lnSpc>
              <a:spcAft>
                <a:spcPts val="1200"/>
              </a:spcAft>
              <a:buClr>
                <a:srgbClr val="C3C198"/>
              </a:buClr>
              <a:buFont typeface="Calibri" pitchFamily="34" charset="0"/>
              <a:buChar char="◊"/>
            </a:pPr>
            <a:r>
              <a:rPr lang="en-US" sz="2000" dirty="0">
                <a:solidFill>
                  <a:schemeClr val="tx2">
                    <a:lumMod val="50000"/>
                  </a:schemeClr>
                </a:solidFill>
              </a:rPr>
              <a:t>Public reason as a framework for political dialogue has come to have a force in American and European </a:t>
            </a:r>
            <a:r>
              <a:rPr lang="en-US" sz="2000" dirty="0" smtClean="0">
                <a:solidFill>
                  <a:schemeClr val="tx2">
                    <a:lumMod val="50000"/>
                  </a:schemeClr>
                </a:solidFill>
              </a:rPr>
              <a:t/>
            </a:r>
            <a:br>
              <a:rPr lang="en-US" sz="2000" dirty="0" smtClean="0">
                <a:solidFill>
                  <a:schemeClr val="tx2">
                    <a:lumMod val="50000"/>
                  </a:schemeClr>
                </a:solidFill>
              </a:rPr>
            </a:br>
            <a:r>
              <a:rPr lang="en-US" sz="2000" dirty="0" smtClean="0">
                <a:solidFill>
                  <a:schemeClr val="tx2">
                    <a:lumMod val="50000"/>
                  </a:schemeClr>
                </a:solidFill>
              </a:rPr>
              <a:t>political </a:t>
            </a:r>
            <a:r>
              <a:rPr lang="en-US" sz="2000" dirty="0">
                <a:solidFill>
                  <a:schemeClr val="tx2">
                    <a:lumMod val="50000"/>
                  </a:schemeClr>
                </a:solidFill>
              </a:rPr>
              <a:t>thought that might have come as </a:t>
            </a:r>
            <a:r>
              <a:rPr lang="en-US" sz="2000" dirty="0" smtClean="0">
                <a:solidFill>
                  <a:schemeClr val="tx2">
                    <a:lumMod val="50000"/>
                  </a:schemeClr>
                </a:solidFill>
              </a:rPr>
              <a:t/>
            </a:r>
            <a:br>
              <a:rPr lang="en-US" sz="2000" dirty="0" smtClean="0">
                <a:solidFill>
                  <a:schemeClr val="tx2">
                    <a:lumMod val="50000"/>
                  </a:schemeClr>
                </a:solidFill>
              </a:rPr>
            </a:br>
            <a:r>
              <a:rPr lang="en-US" sz="2000" dirty="0" smtClean="0">
                <a:solidFill>
                  <a:schemeClr val="tx2">
                    <a:lumMod val="50000"/>
                  </a:schemeClr>
                </a:solidFill>
              </a:rPr>
              <a:t>a </a:t>
            </a:r>
            <a:r>
              <a:rPr lang="en-US" sz="2000" dirty="0">
                <a:solidFill>
                  <a:schemeClr val="tx2">
                    <a:lumMod val="50000"/>
                  </a:schemeClr>
                </a:solidFill>
              </a:rPr>
              <a:t>surprise even to its most articulate </a:t>
            </a:r>
            <a:r>
              <a:rPr lang="en-US" sz="2000" dirty="0" smtClean="0">
                <a:solidFill>
                  <a:schemeClr val="tx2">
                    <a:lumMod val="50000"/>
                  </a:schemeClr>
                </a:solidFill>
              </a:rPr>
              <a:t/>
            </a:r>
            <a:br>
              <a:rPr lang="en-US" sz="2000" dirty="0" smtClean="0">
                <a:solidFill>
                  <a:schemeClr val="tx2">
                    <a:lumMod val="50000"/>
                  </a:schemeClr>
                </a:solidFill>
              </a:rPr>
            </a:br>
            <a:r>
              <a:rPr lang="en-US" sz="2000" dirty="0" smtClean="0">
                <a:solidFill>
                  <a:schemeClr val="tx2">
                    <a:lumMod val="50000"/>
                  </a:schemeClr>
                </a:solidFill>
              </a:rPr>
              <a:t>contemporary </a:t>
            </a:r>
            <a:r>
              <a:rPr lang="en-US" sz="2000" dirty="0">
                <a:solidFill>
                  <a:schemeClr val="tx2">
                    <a:lumMod val="50000"/>
                  </a:schemeClr>
                </a:solidFill>
              </a:rPr>
              <a:t>defender, John Rawls. </a:t>
            </a:r>
            <a:r>
              <a:rPr lang="en-US" sz="2000" dirty="0" smtClean="0">
                <a:solidFill>
                  <a:schemeClr val="tx2">
                    <a:lumMod val="50000"/>
                  </a:schemeClr>
                </a:solidFill>
              </a:rPr>
              <a:t>    </a:t>
            </a:r>
          </a:p>
          <a:p>
            <a:pPr marL="285750" indent="-285750">
              <a:lnSpc>
                <a:spcPts val="2800"/>
              </a:lnSpc>
              <a:buClr>
                <a:srgbClr val="C3C198"/>
              </a:buClr>
              <a:buFont typeface="Calibri" pitchFamily="34" charset="0"/>
              <a:buChar char="◊"/>
            </a:pPr>
            <a:r>
              <a:rPr lang="en-US" sz="2000" dirty="0">
                <a:solidFill>
                  <a:schemeClr val="tx2">
                    <a:lumMod val="50000"/>
                  </a:schemeClr>
                </a:solidFill>
              </a:rPr>
              <a:t>B</a:t>
            </a:r>
            <a:r>
              <a:rPr lang="en-US" sz="2000" dirty="0" smtClean="0">
                <a:solidFill>
                  <a:schemeClr val="tx2">
                    <a:lumMod val="50000"/>
                  </a:schemeClr>
                </a:solidFill>
              </a:rPr>
              <a:t>ut </a:t>
            </a:r>
            <a:r>
              <a:rPr lang="en-US" sz="2000" dirty="0">
                <a:solidFill>
                  <a:schemeClr val="tx2">
                    <a:lumMod val="50000"/>
                  </a:schemeClr>
                </a:solidFill>
              </a:rPr>
              <a:t>as religious and other minority </a:t>
            </a:r>
            <a:r>
              <a:rPr lang="en-US" sz="2000" dirty="0" smtClean="0">
                <a:solidFill>
                  <a:schemeClr val="tx2">
                    <a:lumMod val="50000"/>
                  </a:schemeClr>
                </a:solidFill>
              </a:rPr>
              <a:t/>
            </a:r>
            <a:br>
              <a:rPr lang="en-US" sz="2000" dirty="0" smtClean="0">
                <a:solidFill>
                  <a:schemeClr val="tx2">
                    <a:lumMod val="50000"/>
                  </a:schemeClr>
                </a:solidFill>
              </a:rPr>
            </a:br>
            <a:r>
              <a:rPr lang="en-US" sz="2000" dirty="0" smtClean="0">
                <a:solidFill>
                  <a:schemeClr val="tx2">
                    <a:lumMod val="50000"/>
                  </a:schemeClr>
                </a:solidFill>
              </a:rPr>
              <a:t>or dissenting </a:t>
            </a:r>
            <a:r>
              <a:rPr lang="en-US" sz="2000" dirty="0">
                <a:solidFill>
                  <a:schemeClr val="tx2">
                    <a:lumMod val="50000"/>
                  </a:schemeClr>
                </a:solidFill>
              </a:rPr>
              <a:t>voices are increasingly </a:t>
            </a:r>
            <a:endParaRPr lang="en-US" sz="2000" dirty="0" smtClean="0">
              <a:solidFill>
                <a:schemeClr val="tx2">
                  <a:lumMod val="50000"/>
                </a:schemeClr>
              </a:solidFill>
            </a:endParaRPr>
          </a:p>
          <a:p>
            <a:pPr>
              <a:lnSpc>
                <a:spcPts val="2800"/>
              </a:lnSpc>
              <a:buClr>
                <a:srgbClr val="C3C198"/>
              </a:buClr>
            </a:pPr>
            <a:r>
              <a:rPr lang="en-US" sz="2000" dirty="0">
                <a:solidFill>
                  <a:schemeClr val="tx2">
                    <a:lumMod val="50000"/>
                  </a:schemeClr>
                </a:solidFill>
              </a:rPr>
              <a:t> </a:t>
            </a:r>
            <a:r>
              <a:rPr lang="en-US" sz="2000" dirty="0" smtClean="0">
                <a:solidFill>
                  <a:schemeClr val="tx2">
                    <a:lumMod val="50000"/>
                  </a:schemeClr>
                </a:solidFill>
              </a:rPr>
              <a:t>    pushed </a:t>
            </a:r>
            <a:r>
              <a:rPr lang="en-US" sz="2000" dirty="0">
                <a:solidFill>
                  <a:schemeClr val="tx2">
                    <a:lumMod val="50000"/>
                  </a:schemeClr>
                </a:solidFill>
              </a:rPr>
              <a:t>to the margins of public </a:t>
            </a:r>
            <a:endParaRPr lang="en-US" sz="2000" dirty="0" smtClean="0">
              <a:solidFill>
                <a:schemeClr val="tx2">
                  <a:lumMod val="50000"/>
                </a:schemeClr>
              </a:solidFill>
            </a:endParaRPr>
          </a:p>
          <a:p>
            <a:pPr>
              <a:lnSpc>
                <a:spcPts val="2800"/>
              </a:lnSpc>
              <a:buClr>
                <a:srgbClr val="C3C198"/>
              </a:buClr>
            </a:pPr>
            <a:r>
              <a:rPr lang="en-US" sz="2000" dirty="0">
                <a:solidFill>
                  <a:schemeClr val="tx2">
                    <a:lumMod val="50000"/>
                  </a:schemeClr>
                </a:solidFill>
              </a:rPr>
              <a:t> </a:t>
            </a:r>
            <a:r>
              <a:rPr lang="en-US" sz="2000" dirty="0" smtClean="0">
                <a:solidFill>
                  <a:schemeClr val="tx2">
                    <a:lumMod val="50000"/>
                  </a:schemeClr>
                </a:solidFill>
              </a:rPr>
              <a:t>    discourse </a:t>
            </a:r>
            <a:r>
              <a:rPr lang="en-US" sz="2000" dirty="0">
                <a:solidFill>
                  <a:schemeClr val="tx2">
                    <a:lumMod val="50000"/>
                  </a:schemeClr>
                </a:solidFill>
              </a:rPr>
              <a:t>a serious philosophical, </a:t>
            </a:r>
            <a:endParaRPr lang="en-US" sz="2000" dirty="0" smtClean="0">
              <a:solidFill>
                <a:schemeClr val="tx2">
                  <a:lumMod val="50000"/>
                </a:schemeClr>
              </a:solidFill>
            </a:endParaRPr>
          </a:p>
          <a:p>
            <a:pPr>
              <a:lnSpc>
                <a:spcPts val="2800"/>
              </a:lnSpc>
              <a:buClr>
                <a:srgbClr val="C3C198"/>
              </a:buClr>
            </a:pPr>
            <a:r>
              <a:rPr lang="en-US" sz="2000" dirty="0">
                <a:solidFill>
                  <a:schemeClr val="tx2">
                    <a:lumMod val="50000"/>
                  </a:schemeClr>
                </a:solidFill>
              </a:rPr>
              <a:t> </a:t>
            </a:r>
            <a:r>
              <a:rPr lang="en-US" sz="2000" dirty="0" smtClean="0">
                <a:solidFill>
                  <a:schemeClr val="tx2">
                    <a:lumMod val="50000"/>
                  </a:schemeClr>
                </a:solidFill>
              </a:rPr>
              <a:t>    political, </a:t>
            </a:r>
            <a:r>
              <a:rPr lang="en-US" sz="2000" dirty="0">
                <a:solidFill>
                  <a:schemeClr val="tx2">
                    <a:lumMod val="50000"/>
                  </a:schemeClr>
                </a:solidFill>
              </a:rPr>
              <a:t>and practical question has arisen about the extent </a:t>
            </a:r>
            <a:r>
              <a:rPr lang="en-US" sz="2000" dirty="0" smtClean="0">
                <a:solidFill>
                  <a:schemeClr val="tx2">
                    <a:lumMod val="50000"/>
                  </a:schemeClr>
                </a:solidFill>
              </a:rPr>
              <a:t>to</a:t>
            </a:r>
          </a:p>
          <a:p>
            <a:pPr>
              <a:lnSpc>
                <a:spcPts val="2800"/>
              </a:lnSpc>
            </a:pPr>
            <a:r>
              <a:rPr lang="en-US" sz="2000" dirty="0">
                <a:solidFill>
                  <a:schemeClr val="tx2">
                    <a:lumMod val="50000"/>
                  </a:schemeClr>
                </a:solidFill>
              </a:rPr>
              <a:t> </a:t>
            </a:r>
            <a:r>
              <a:rPr lang="en-US" sz="2000" dirty="0" smtClean="0">
                <a:solidFill>
                  <a:schemeClr val="tx2">
                    <a:lumMod val="50000"/>
                  </a:schemeClr>
                </a:solidFill>
              </a:rPr>
              <a:t>    which </a:t>
            </a:r>
            <a:r>
              <a:rPr lang="en-US" sz="2000" dirty="0">
                <a:solidFill>
                  <a:schemeClr val="tx2">
                    <a:lumMod val="50000"/>
                  </a:schemeClr>
                </a:solidFill>
              </a:rPr>
              <a:t>public reason can accommodate claims of conscience. </a:t>
            </a:r>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819400"/>
            <a:ext cx="1828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768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Critiques of Public Reason: Truth</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6" name="Rectangle 5"/>
          <p:cNvSpPr/>
          <p:nvPr/>
        </p:nvSpPr>
        <p:spPr>
          <a:xfrm>
            <a:off x="1026795" y="1981200"/>
            <a:ext cx="6724650" cy="1528624"/>
          </a:xfrm>
          <a:prstGeom prst="rect">
            <a:avLst/>
          </a:prstGeom>
        </p:spPr>
        <p:txBody>
          <a:bodyPr wrap="square">
            <a:spAutoFit/>
          </a:bodyPr>
          <a:lstStyle/>
          <a:p>
            <a:pPr>
              <a:lnSpc>
                <a:spcPts val="2500"/>
              </a:lnSpc>
              <a:spcAft>
                <a:spcPts val="1200"/>
              </a:spcAft>
            </a:pPr>
            <a:r>
              <a:rPr lang="en-US" sz="2000" dirty="0">
                <a:solidFill>
                  <a:schemeClr val="tx2">
                    <a:lumMod val="50000"/>
                  </a:schemeClr>
                </a:solidFill>
              </a:rPr>
              <a:t>A third objection is that reasons are legitimate if they are true. Rawls strenuously argues against the “whole truth” argument</a:t>
            </a:r>
            <a:r>
              <a:rPr lang="en-US" sz="2000" dirty="0" smtClean="0">
                <a:solidFill>
                  <a:schemeClr val="tx2">
                    <a:lumMod val="50000"/>
                  </a:schemeClr>
                </a:solidFill>
              </a:rPr>
              <a:t>. </a:t>
            </a:r>
          </a:p>
          <a:p>
            <a:pPr>
              <a:lnSpc>
                <a:spcPts val="2500"/>
              </a:lnSpc>
              <a:spcAft>
                <a:spcPts val="600"/>
              </a:spcAft>
            </a:pPr>
            <a:r>
              <a:rPr lang="en-US" sz="2000" dirty="0">
                <a:solidFill>
                  <a:schemeClr val="tx2">
                    <a:lumMod val="50000"/>
                  </a:schemeClr>
                </a:solidFill>
              </a:rPr>
              <a:t>To say that reasons are not “publicly assessable” if they are not accepted by everyone who is reasonable, goes too far. </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007395"/>
            <a:ext cx="2834640" cy="2123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464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Selective Acceptance of Religious </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Reasons</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6" name="TextBox 5"/>
          <p:cNvSpPr txBox="1"/>
          <p:nvPr/>
        </p:nvSpPr>
        <p:spPr>
          <a:xfrm>
            <a:off x="1143000" y="2071217"/>
            <a:ext cx="3733800" cy="4516621"/>
          </a:xfrm>
          <a:prstGeom prst="rect">
            <a:avLst/>
          </a:prstGeom>
          <a:noFill/>
        </p:spPr>
        <p:txBody>
          <a:bodyPr wrap="square" rtlCol="0">
            <a:spAutoFit/>
          </a:bodyPr>
          <a:lstStyle/>
          <a:p>
            <a:pPr>
              <a:lnSpc>
                <a:spcPts val="3100"/>
              </a:lnSpc>
              <a:spcAft>
                <a:spcPts val="1200"/>
              </a:spcAft>
            </a:pPr>
            <a:r>
              <a:rPr lang="en-US" sz="2000" dirty="0">
                <a:solidFill>
                  <a:schemeClr val="tx2">
                    <a:lumMod val="50000"/>
                  </a:schemeClr>
                </a:solidFill>
              </a:rPr>
              <a:t>One critique of public reason anticipated by Rawls is that much of the most important and persuasive political rhetoric in American history has been overtly religious, including the reasons of abolitionists who opposed slavery, and advocates of civil rights, such as Martin Luther King. </a:t>
            </a:r>
            <a:endParaRPr lang="en-US" sz="2000" dirty="0" smtClean="0">
              <a:solidFill>
                <a:schemeClr val="tx2">
                  <a:lumMod val="50000"/>
                </a:schemeClr>
              </a:solidFill>
            </a:endParaRPr>
          </a:p>
          <a:p>
            <a:pPr>
              <a:lnSpc>
                <a:spcPts val="2700"/>
              </a:lnSpc>
            </a:pPr>
            <a:endParaRPr lang="en-US" sz="2000" dirty="0" smtClean="0">
              <a:solidFill>
                <a:schemeClr val="tx2">
                  <a:lumMod val="50000"/>
                </a:schemeClr>
              </a:solidFill>
            </a:endParaRPr>
          </a:p>
          <a:p>
            <a:pPr marL="342900" indent="-342900">
              <a:lnSpc>
                <a:spcPts val="2700"/>
              </a:lnSpc>
              <a:buFont typeface="Calibri" pitchFamily="34" charset="0"/>
              <a:buChar char="◊"/>
            </a:pPr>
            <a:endParaRPr lang="en-US" sz="2000" dirty="0">
              <a:solidFill>
                <a:schemeClr val="tx2">
                  <a:lumMod val="50000"/>
                </a:schemeClr>
              </a:solidFill>
            </a:endParaRPr>
          </a:p>
        </p:txBody>
      </p:sp>
      <p:pic>
        <p:nvPicPr>
          <p:cNvPr id="3076" name="Picture 4" descr="http://www.xtimeline.com/__UserPic_Large/9015/ELT2008050419103244921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7" y="1924398"/>
            <a:ext cx="2786634"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554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Selective Acceptance of Religious </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Reasons</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6" name="TextBox 5"/>
          <p:cNvSpPr txBox="1"/>
          <p:nvPr/>
        </p:nvSpPr>
        <p:spPr>
          <a:xfrm>
            <a:off x="609600" y="1524249"/>
            <a:ext cx="7493966" cy="4606389"/>
          </a:xfrm>
          <a:prstGeom prst="rect">
            <a:avLst/>
          </a:prstGeom>
          <a:noFill/>
        </p:spPr>
        <p:txBody>
          <a:bodyPr wrap="square" rtlCol="0">
            <a:spAutoFit/>
          </a:bodyPr>
          <a:lstStyle/>
          <a:p>
            <a:pPr marL="457200" indent="-457200">
              <a:lnSpc>
                <a:spcPts val="2800"/>
              </a:lnSpc>
              <a:spcAft>
                <a:spcPts val="1200"/>
              </a:spcAft>
              <a:buFont typeface="+mj-lt"/>
              <a:buAutoNum type="arabicPeriod"/>
            </a:pPr>
            <a:r>
              <a:rPr lang="en-US" sz="2400" dirty="0" smtClean="0">
                <a:solidFill>
                  <a:schemeClr val="tx2">
                    <a:lumMod val="50000"/>
                  </a:schemeClr>
                </a:solidFill>
              </a:rPr>
              <a:t>Inclusive Public Reason</a:t>
            </a:r>
          </a:p>
          <a:p>
            <a:pPr>
              <a:lnSpc>
                <a:spcPts val="2500"/>
              </a:lnSpc>
              <a:spcAft>
                <a:spcPts val="600"/>
              </a:spcAft>
            </a:pPr>
            <a:r>
              <a:rPr lang="en-US" dirty="0">
                <a:solidFill>
                  <a:schemeClr val="tx2">
                    <a:lumMod val="50000"/>
                  </a:schemeClr>
                </a:solidFill>
              </a:rPr>
              <a:t>Rawls </a:t>
            </a:r>
            <a:r>
              <a:rPr lang="en-US" dirty="0" smtClean="0">
                <a:solidFill>
                  <a:schemeClr val="tx2">
                    <a:lumMod val="50000"/>
                  </a:schemeClr>
                </a:solidFill>
              </a:rPr>
              <a:t>says that the overtly religious political rhetoric in American history </a:t>
            </a:r>
            <a:r>
              <a:rPr lang="en-US" dirty="0">
                <a:solidFill>
                  <a:schemeClr val="tx2">
                    <a:lumMod val="50000"/>
                  </a:schemeClr>
                </a:solidFill>
              </a:rPr>
              <a:t>does not violate public reason, because although the viewpoints may have been expressed in religious language, they could have been translated into more secular, neutral terms that comports with the standards of public reason. </a:t>
            </a:r>
            <a:endParaRPr lang="en-US" dirty="0" smtClean="0">
              <a:solidFill>
                <a:schemeClr val="tx2">
                  <a:lumMod val="50000"/>
                </a:schemeClr>
              </a:solidFill>
            </a:endParaRPr>
          </a:p>
          <a:p>
            <a:pPr marL="285750" indent="-285750">
              <a:lnSpc>
                <a:spcPts val="2500"/>
              </a:lnSpc>
              <a:spcAft>
                <a:spcPts val="600"/>
              </a:spcAft>
              <a:buClr>
                <a:srgbClr val="C3C198"/>
              </a:buClr>
              <a:buFont typeface="Calibri" pitchFamily="34" charset="0"/>
              <a:buChar char="◊"/>
            </a:pPr>
            <a:r>
              <a:rPr lang="en-US" dirty="0" smtClean="0">
                <a:solidFill>
                  <a:schemeClr val="tx2">
                    <a:lumMod val="50000"/>
                  </a:schemeClr>
                </a:solidFill>
              </a:rPr>
              <a:t>Rawls </a:t>
            </a:r>
            <a:r>
              <a:rPr lang="en-US" dirty="0">
                <a:solidFill>
                  <a:schemeClr val="tx2">
                    <a:lumMod val="50000"/>
                  </a:schemeClr>
                </a:solidFill>
              </a:rPr>
              <a:t>concedes </a:t>
            </a:r>
            <a:r>
              <a:rPr lang="en-US" dirty="0" smtClean="0">
                <a:solidFill>
                  <a:schemeClr val="tx2">
                    <a:lumMod val="50000"/>
                  </a:schemeClr>
                </a:solidFill>
              </a:rPr>
              <a:t>that abolitionists </a:t>
            </a:r>
            <a:r>
              <a:rPr lang="en-US" dirty="0">
                <a:solidFill>
                  <a:schemeClr val="tx2">
                    <a:lumMod val="50000"/>
                  </a:schemeClr>
                </a:solidFill>
              </a:rPr>
              <a:t>based their arguments on religious </a:t>
            </a:r>
            <a:r>
              <a:rPr lang="en-US" dirty="0" smtClean="0">
                <a:solidFill>
                  <a:schemeClr val="tx2">
                    <a:lumMod val="50000"/>
                  </a:schemeClr>
                </a:solidFill>
              </a:rPr>
              <a:t>grounds; however, “the </a:t>
            </a:r>
            <a:r>
              <a:rPr lang="en-US" dirty="0">
                <a:solidFill>
                  <a:schemeClr val="tx2">
                    <a:lumMod val="50000"/>
                  </a:schemeClr>
                </a:solidFill>
              </a:rPr>
              <a:t>nonpublic reason of certain Christian churches supported the clear conclusions of public reason.”  </a:t>
            </a:r>
            <a:endParaRPr lang="en-US" dirty="0" smtClean="0">
              <a:solidFill>
                <a:schemeClr val="tx2">
                  <a:lumMod val="50000"/>
                </a:schemeClr>
              </a:solidFill>
            </a:endParaRPr>
          </a:p>
          <a:p>
            <a:pPr marL="285750" indent="-285750">
              <a:lnSpc>
                <a:spcPts val="2500"/>
              </a:lnSpc>
              <a:spcAft>
                <a:spcPts val="600"/>
              </a:spcAft>
              <a:buClr>
                <a:srgbClr val="C3C198"/>
              </a:buClr>
              <a:buFont typeface="Calibri" pitchFamily="34" charset="0"/>
              <a:buChar char="◊"/>
            </a:pPr>
            <a:r>
              <a:rPr lang="en-US" dirty="0" smtClean="0">
                <a:solidFill>
                  <a:schemeClr val="tx2">
                    <a:lumMod val="50000"/>
                  </a:schemeClr>
                </a:solidFill>
              </a:rPr>
              <a:t>The </a:t>
            </a:r>
            <a:r>
              <a:rPr lang="en-US" dirty="0">
                <a:solidFill>
                  <a:schemeClr val="tx2">
                    <a:lumMod val="50000"/>
                  </a:schemeClr>
                </a:solidFill>
              </a:rPr>
              <a:t>same, Rawls says, is true of Martin Luther King, </a:t>
            </a:r>
            <a:r>
              <a:rPr lang="en-US" dirty="0" smtClean="0">
                <a:solidFill>
                  <a:schemeClr val="tx2">
                    <a:lumMod val="50000"/>
                  </a:schemeClr>
                </a:solidFill>
              </a:rPr>
              <a:t>                                     who also made </a:t>
            </a:r>
            <a:r>
              <a:rPr lang="en-US" dirty="0">
                <a:solidFill>
                  <a:schemeClr val="tx2">
                    <a:lumMod val="50000"/>
                  </a:schemeClr>
                </a:solidFill>
              </a:rPr>
              <a:t>“public reason” arguments based </a:t>
            </a:r>
            <a:r>
              <a:rPr lang="en-US" dirty="0" smtClean="0">
                <a:solidFill>
                  <a:schemeClr val="tx2">
                    <a:lumMod val="50000"/>
                  </a:schemeClr>
                </a:solidFill>
              </a:rPr>
              <a:t>                              upon </a:t>
            </a:r>
            <a:r>
              <a:rPr lang="en-US" dirty="0">
                <a:solidFill>
                  <a:schemeClr val="tx2">
                    <a:lumMod val="50000"/>
                  </a:schemeClr>
                </a:solidFill>
              </a:rPr>
              <a:t>Supreme Court </a:t>
            </a:r>
            <a:r>
              <a:rPr lang="en-US" dirty="0" smtClean="0">
                <a:solidFill>
                  <a:schemeClr val="tx2">
                    <a:lumMod val="50000"/>
                  </a:schemeClr>
                </a:solidFill>
              </a:rPr>
              <a:t>cases </a:t>
            </a:r>
            <a:r>
              <a:rPr lang="en-US" dirty="0">
                <a:solidFill>
                  <a:schemeClr val="tx2">
                    <a:lumMod val="50000"/>
                  </a:schemeClr>
                </a:solidFill>
              </a:rPr>
              <a:t>such as </a:t>
            </a:r>
            <a:r>
              <a:rPr lang="en-US" i="1" dirty="0">
                <a:solidFill>
                  <a:schemeClr val="tx2">
                    <a:lumMod val="50000"/>
                  </a:schemeClr>
                </a:solidFill>
              </a:rPr>
              <a:t>Brown v. Board of </a:t>
            </a:r>
            <a:r>
              <a:rPr lang="en-US" i="1" dirty="0" smtClean="0">
                <a:solidFill>
                  <a:schemeClr val="tx2">
                    <a:lumMod val="50000"/>
                  </a:schemeClr>
                </a:solidFill>
              </a:rPr>
              <a:t>                                        Education </a:t>
            </a:r>
            <a:r>
              <a:rPr lang="en-US" dirty="0">
                <a:solidFill>
                  <a:schemeClr val="tx2">
                    <a:lumMod val="50000"/>
                  </a:schemeClr>
                </a:solidFill>
              </a:rPr>
              <a:t>– “to the political </a:t>
            </a:r>
            <a:r>
              <a:rPr lang="en-US" dirty="0" smtClean="0">
                <a:solidFill>
                  <a:schemeClr val="tx2">
                    <a:lumMod val="50000"/>
                  </a:schemeClr>
                </a:solidFill>
              </a:rPr>
              <a:t> values </a:t>
            </a:r>
            <a:r>
              <a:rPr lang="en-US" dirty="0">
                <a:solidFill>
                  <a:schemeClr val="tx2">
                    <a:lumMod val="50000"/>
                  </a:schemeClr>
                </a:solidFill>
              </a:rPr>
              <a:t>expressed in </a:t>
            </a:r>
            <a:r>
              <a:rPr lang="en-US" dirty="0" smtClean="0">
                <a:solidFill>
                  <a:schemeClr val="tx2">
                    <a:lumMod val="50000"/>
                  </a:schemeClr>
                </a:solidFill>
              </a:rPr>
              <a:t>                                           the </a:t>
            </a:r>
            <a:r>
              <a:rPr lang="en-US" dirty="0">
                <a:solidFill>
                  <a:schemeClr val="tx2">
                    <a:lumMod val="50000"/>
                  </a:schemeClr>
                </a:solidFill>
              </a:rPr>
              <a:t>Constitution correctly understood.” </a:t>
            </a:r>
          </a:p>
        </p:txBody>
      </p:sp>
      <p:pic>
        <p:nvPicPr>
          <p:cNvPr id="15362" name="Picture 2" descr="https://encrypted-tbn2.gstatic.com/images?q=tbn:ANd9GcTK48pTwO4BuCJAufSzqbUJk0f5eXlTscCyoqWe_JfPwJHaxOF1zec0uS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5211" y="4411332"/>
            <a:ext cx="2298662"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643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Selective Acceptance of Religious </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Reasons</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6" name="TextBox 5"/>
          <p:cNvSpPr txBox="1"/>
          <p:nvPr/>
        </p:nvSpPr>
        <p:spPr>
          <a:xfrm>
            <a:off x="735842" y="1524248"/>
            <a:ext cx="7620000" cy="4606389"/>
          </a:xfrm>
          <a:prstGeom prst="rect">
            <a:avLst/>
          </a:prstGeom>
          <a:noFill/>
        </p:spPr>
        <p:txBody>
          <a:bodyPr wrap="square" rtlCol="0">
            <a:spAutoFit/>
          </a:bodyPr>
          <a:lstStyle/>
          <a:p>
            <a:pPr marL="457200" indent="-457200">
              <a:lnSpc>
                <a:spcPts val="2800"/>
              </a:lnSpc>
              <a:spcAft>
                <a:spcPts val="1200"/>
              </a:spcAft>
              <a:buFont typeface="+mj-lt"/>
              <a:buAutoNum type="arabicPeriod"/>
            </a:pPr>
            <a:r>
              <a:rPr lang="en-US" sz="2400" dirty="0" smtClean="0">
                <a:solidFill>
                  <a:schemeClr val="tx2">
                    <a:lumMod val="50000"/>
                  </a:schemeClr>
                </a:solidFill>
              </a:rPr>
              <a:t>Inclusive Public Reason</a:t>
            </a:r>
          </a:p>
          <a:p>
            <a:pPr>
              <a:lnSpc>
                <a:spcPts val="2500"/>
              </a:lnSpc>
            </a:pPr>
            <a:r>
              <a:rPr lang="en-US" dirty="0">
                <a:solidFill>
                  <a:schemeClr val="tx2">
                    <a:lumMod val="50000"/>
                  </a:schemeClr>
                </a:solidFill>
              </a:rPr>
              <a:t>To cite another example, Abraham Lincoln in his second </a:t>
            </a:r>
            <a:endParaRPr lang="en-US" dirty="0" smtClean="0">
              <a:solidFill>
                <a:schemeClr val="tx2">
                  <a:lumMod val="50000"/>
                </a:schemeClr>
              </a:solidFill>
            </a:endParaRPr>
          </a:p>
          <a:p>
            <a:pPr>
              <a:lnSpc>
                <a:spcPts val="2500"/>
              </a:lnSpc>
            </a:pPr>
            <a:r>
              <a:rPr lang="en-US" dirty="0" smtClean="0">
                <a:solidFill>
                  <a:schemeClr val="tx2">
                    <a:lumMod val="50000"/>
                  </a:schemeClr>
                </a:solidFill>
              </a:rPr>
              <a:t>inaugural </a:t>
            </a:r>
            <a:r>
              <a:rPr lang="en-US" dirty="0">
                <a:solidFill>
                  <a:schemeClr val="tx2">
                    <a:lumMod val="50000"/>
                  </a:schemeClr>
                </a:solidFill>
              </a:rPr>
              <a:t>address was not simply expressing political values </a:t>
            </a:r>
            <a:endParaRPr lang="en-US" dirty="0" smtClean="0">
              <a:solidFill>
                <a:schemeClr val="tx2">
                  <a:lumMod val="50000"/>
                </a:schemeClr>
              </a:solidFill>
            </a:endParaRPr>
          </a:p>
          <a:p>
            <a:pPr>
              <a:lnSpc>
                <a:spcPts val="2500"/>
              </a:lnSpc>
            </a:pPr>
            <a:r>
              <a:rPr lang="en-US" dirty="0" smtClean="0">
                <a:solidFill>
                  <a:schemeClr val="tx2">
                    <a:lumMod val="50000"/>
                  </a:schemeClr>
                </a:solidFill>
              </a:rPr>
              <a:t>– </a:t>
            </a:r>
            <a:r>
              <a:rPr lang="en-US" dirty="0">
                <a:solidFill>
                  <a:schemeClr val="tx2">
                    <a:lumMod val="50000"/>
                  </a:schemeClr>
                </a:solidFill>
              </a:rPr>
              <a:t>freedom and </a:t>
            </a:r>
            <a:r>
              <a:rPr lang="en-US" dirty="0" smtClean="0">
                <a:solidFill>
                  <a:schemeClr val="tx2">
                    <a:lumMod val="50000"/>
                  </a:schemeClr>
                </a:solidFill>
              </a:rPr>
              <a:t>equality </a:t>
            </a:r>
            <a:r>
              <a:rPr lang="en-US" dirty="0">
                <a:solidFill>
                  <a:schemeClr val="tx2">
                    <a:lumMod val="50000"/>
                  </a:schemeClr>
                </a:solidFill>
              </a:rPr>
              <a:t>for all – in terms of religious language, </a:t>
            </a:r>
            <a:endParaRPr lang="en-US" dirty="0" smtClean="0">
              <a:solidFill>
                <a:schemeClr val="tx2">
                  <a:lumMod val="50000"/>
                </a:schemeClr>
              </a:solidFill>
            </a:endParaRPr>
          </a:p>
          <a:p>
            <a:pPr>
              <a:lnSpc>
                <a:spcPts val="2500"/>
              </a:lnSpc>
            </a:pPr>
            <a:r>
              <a:rPr lang="en-US" dirty="0" smtClean="0">
                <a:solidFill>
                  <a:schemeClr val="tx2">
                    <a:lumMod val="50000"/>
                  </a:schemeClr>
                </a:solidFill>
              </a:rPr>
              <a:t>his </a:t>
            </a:r>
            <a:r>
              <a:rPr lang="en-US" dirty="0">
                <a:solidFill>
                  <a:schemeClr val="tx2">
                    <a:lumMod val="50000"/>
                  </a:schemeClr>
                </a:solidFill>
              </a:rPr>
              <a:t>speech was a sincere meditation on God’s purposes in </a:t>
            </a:r>
            <a:endParaRPr lang="en-US" dirty="0" smtClean="0">
              <a:solidFill>
                <a:schemeClr val="tx2">
                  <a:lumMod val="50000"/>
                </a:schemeClr>
              </a:solidFill>
            </a:endParaRPr>
          </a:p>
          <a:p>
            <a:pPr>
              <a:lnSpc>
                <a:spcPts val="2500"/>
              </a:lnSpc>
            </a:pPr>
            <a:r>
              <a:rPr lang="en-US" dirty="0" smtClean="0">
                <a:solidFill>
                  <a:schemeClr val="tx2">
                    <a:lumMod val="50000"/>
                  </a:schemeClr>
                </a:solidFill>
              </a:rPr>
              <a:t>allowing </a:t>
            </a:r>
            <a:r>
              <a:rPr lang="en-US" dirty="0">
                <a:solidFill>
                  <a:schemeClr val="tx2">
                    <a:lumMod val="50000"/>
                  </a:schemeClr>
                </a:solidFill>
              </a:rPr>
              <a:t>the Civil War to last so long and to exert such a toll </a:t>
            </a:r>
            <a:endParaRPr lang="en-US" dirty="0" smtClean="0">
              <a:solidFill>
                <a:schemeClr val="tx2">
                  <a:lumMod val="50000"/>
                </a:schemeClr>
              </a:solidFill>
            </a:endParaRPr>
          </a:p>
          <a:p>
            <a:pPr>
              <a:lnSpc>
                <a:spcPts val="2500"/>
              </a:lnSpc>
              <a:spcAft>
                <a:spcPts val="1200"/>
              </a:spcAft>
            </a:pPr>
            <a:r>
              <a:rPr lang="en-US" dirty="0" smtClean="0">
                <a:solidFill>
                  <a:schemeClr val="tx2">
                    <a:lumMod val="50000"/>
                  </a:schemeClr>
                </a:solidFill>
              </a:rPr>
              <a:t>on </a:t>
            </a:r>
            <a:r>
              <a:rPr lang="en-US" dirty="0">
                <a:solidFill>
                  <a:schemeClr val="tx2">
                    <a:lumMod val="50000"/>
                  </a:schemeClr>
                </a:solidFill>
              </a:rPr>
              <a:t>both north and south. </a:t>
            </a:r>
          </a:p>
          <a:p>
            <a:pPr>
              <a:lnSpc>
                <a:spcPts val="2500"/>
              </a:lnSpc>
              <a:spcAft>
                <a:spcPts val="600"/>
              </a:spcAft>
            </a:pPr>
            <a:r>
              <a:rPr lang="en-US" dirty="0">
                <a:solidFill>
                  <a:schemeClr val="tx2">
                    <a:lumMod val="50000"/>
                  </a:schemeClr>
                </a:solidFill>
              </a:rPr>
              <a:t>Rawls argues for an “inclusive” attitude towards comprehensive doctrines (including religion), provided it is done in “ways that strengthen the ideal of public reason itself. </a:t>
            </a:r>
            <a:r>
              <a:rPr lang="en-US" dirty="0" smtClean="0">
                <a:solidFill>
                  <a:schemeClr val="tx2">
                    <a:lumMod val="50000"/>
                  </a:schemeClr>
                </a:solidFill>
              </a:rPr>
              <a:t>“ </a:t>
            </a:r>
            <a:r>
              <a:rPr lang="en-US" dirty="0">
                <a:solidFill>
                  <a:schemeClr val="tx2">
                    <a:lumMod val="50000"/>
                  </a:schemeClr>
                </a:solidFill>
              </a:rPr>
              <a:t>But this argument is rather too convenient, and can easily degenerate into approbation of religious speech that aligns with one’s preferred political positions, and condemnation of religious speech that does not align with one’s preferred political positions. </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0469" y="1529935"/>
            <a:ext cx="1737360" cy="2388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013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Selective Acceptance of Religious </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Reasons</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6" name="TextBox 5"/>
          <p:cNvSpPr txBox="1"/>
          <p:nvPr/>
        </p:nvSpPr>
        <p:spPr>
          <a:xfrm>
            <a:off x="733425" y="1416046"/>
            <a:ext cx="7620000" cy="4760278"/>
          </a:xfrm>
          <a:prstGeom prst="rect">
            <a:avLst/>
          </a:prstGeom>
          <a:noFill/>
        </p:spPr>
        <p:txBody>
          <a:bodyPr wrap="square" rtlCol="0">
            <a:spAutoFit/>
          </a:bodyPr>
          <a:lstStyle/>
          <a:p>
            <a:pPr marL="457200" indent="-457200">
              <a:lnSpc>
                <a:spcPts val="2800"/>
              </a:lnSpc>
              <a:spcAft>
                <a:spcPts val="1200"/>
              </a:spcAft>
              <a:buFont typeface="+mj-lt"/>
              <a:buAutoNum type="arabicPeriod" startAt="2"/>
            </a:pPr>
            <a:r>
              <a:rPr lang="en-US" sz="2400" dirty="0" smtClean="0">
                <a:solidFill>
                  <a:schemeClr val="tx2">
                    <a:lumMod val="50000"/>
                  </a:schemeClr>
                </a:solidFill>
              </a:rPr>
              <a:t>Abortion</a:t>
            </a:r>
          </a:p>
          <a:p>
            <a:pPr>
              <a:lnSpc>
                <a:spcPts val="2600"/>
              </a:lnSpc>
              <a:spcAft>
                <a:spcPts val="600"/>
              </a:spcAft>
            </a:pPr>
            <a:r>
              <a:rPr lang="en-US" dirty="0">
                <a:solidFill>
                  <a:schemeClr val="tx2">
                    <a:lumMod val="50000"/>
                  </a:schemeClr>
                </a:solidFill>
              </a:rPr>
              <a:t>What Rawls has to say about abortion is instructive. </a:t>
            </a:r>
            <a:r>
              <a:rPr lang="en-US" dirty="0" smtClean="0">
                <a:solidFill>
                  <a:schemeClr val="tx2">
                    <a:lumMod val="50000"/>
                  </a:schemeClr>
                </a:solidFill>
              </a:rPr>
              <a:t> He does </a:t>
            </a:r>
            <a:r>
              <a:rPr lang="en-US" dirty="0">
                <a:solidFill>
                  <a:schemeClr val="tx2">
                    <a:lumMod val="50000"/>
                  </a:schemeClr>
                </a:solidFill>
              </a:rPr>
              <a:t>not treat religious opposition to abortion as compatible with public reason, and seems to believe that efforts to translate opposition to abortion is either disingenuous or dishonest disguising of religious </a:t>
            </a:r>
            <a:r>
              <a:rPr lang="en-US" dirty="0" smtClean="0">
                <a:solidFill>
                  <a:schemeClr val="tx2">
                    <a:lumMod val="50000"/>
                  </a:schemeClr>
                </a:solidFill>
              </a:rPr>
              <a:t>preferences. </a:t>
            </a:r>
          </a:p>
          <a:p>
            <a:pPr>
              <a:lnSpc>
                <a:spcPts val="2600"/>
              </a:lnSpc>
            </a:pPr>
            <a:r>
              <a:rPr lang="en-US" dirty="0" smtClean="0">
                <a:solidFill>
                  <a:schemeClr val="tx2">
                    <a:lumMod val="50000"/>
                  </a:schemeClr>
                </a:solidFill>
              </a:rPr>
              <a:t>He suggests that </a:t>
            </a:r>
            <a:r>
              <a:rPr lang="en-US" dirty="0">
                <a:solidFill>
                  <a:schemeClr val="tx2">
                    <a:lumMod val="50000"/>
                  </a:schemeClr>
                </a:solidFill>
              </a:rPr>
              <a:t>the question of abortion </a:t>
            </a:r>
            <a:endParaRPr lang="en-US" dirty="0" smtClean="0">
              <a:solidFill>
                <a:schemeClr val="tx2">
                  <a:lumMod val="50000"/>
                </a:schemeClr>
              </a:solidFill>
            </a:endParaRPr>
          </a:p>
          <a:p>
            <a:pPr>
              <a:lnSpc>
                <a:spcPts val="2600"/>
              </a:lnSpc>
            </a:pPr>
            <a:r>
              <a:rPr lang="en-US" dirty="0" smtClean="0">
                <a:solidFill>
                  <a:schemeClr val="tx2">
                    <a:lumMod val="50000"/>
                  </a:schemeClr>
                </a:solidFill>
              </a:rPr>
              <a:t>implicates three </a:t>
            </a:r>
            <a:r>
              <a:rPr lang="en-US" dirty="0">
                <a:solidFill>
                  <a:schemeClr val="tx2">
                    <a:lumMod val="50000"/>
                  </a:schemeClr>
                </a:solidFill>
              </a:rPr>
              <a:t>important political values: </a:t>
            </a:r>
            <a:endParaRPr lang="en-US" dirty="0" smtClean="0">
              <a:solidFill>
                <a:schemeClr val="tx2">
                  <a:lumMod val="50000"/>
                </a:schemeClr>
              </a:solidFill>
            </a:endParaRPr>
          </a:p>
          <a:p>
            <a:pPr marL="342900" indent="-342900">
              <a:lnSpc>
                <a:spcPts val="2600"/>
              </a:lnSpc>
              <a:buFont typeface="+mj-lt"/>
              <a:buAutoNum type="arabicPeriod"/>
            </a:pPr>
            <a:r>
              <a:rPr lang="en-US" dirty="0" smtClean="0">
                <a:solidFill>
                  <a:schemeClr val="tx2">
                    <a:lumMod val="50000"/>
                  </a:schemeClr>
                </a:solidFill>
              </a:rPr>
              <a:t>The </a:t>
            </a:r>
            <a:r>
              <a:rPr lang="en-US" dirty="0">
                <a:solidFill>
                  <a:schemeClr val="tx2">
                    <a:lumMod val="50000"/>
                  </a:schemeClr>
                </a:solidFill>
              </a:rPr>
              <a:t>due respect for </a:t>
            </a:r>
            <a:r>
              <a:rPr lang="en-US" dirty="0" smtClean="0">
                <a:solidFill>
                  <a:schemeClr val="tx2">
                    <a:lumMod val="50000"/>
                  </a:schemeClr>
                </a:solidFill>
              </a:rPr>
              <a:t>human life. </a:t>
            </a:r>
          </a:p>
          <a:p>
            <a:pPr marL="342900" indent="-342900">
              <a:lnSpc>
                <a:spcPts val="2600"/>
              </a:lnSpc>
              <a:buFont typeface="+mj-lt"/>
              <a:buAutoNum type="arabicPeriod"/>
            </a:pPr>
            <a:r>
              <a:rPr lang="en-US" dirty="0" smtClean="0">
                <a:solidFill>
                  <a:schemeClr val="tx2">
                    <a:lumMod val="50000"/>
                  </a:schemeClr>
                </a:solidFill>
              </a:rPr>
              <a:t>The </a:t>
            </a:r>
            <a:r>
              <a:rPr lang="en-US" dirty="0">
                <a:solidFill>
                  <a:schemeClr val="tx2">
                    <a:lumMod val="50000"/>
                  </a:schemeClr>
                </a:solidFill>
              </a:rPr>
              <a:t>ordered </a:t>
            </a:r>
            <a:r>
              <a:rPr lang="en-US" dirty="0" smtClean="0">
                <a:solidFill>
                  <a:schemeClr val="tx2">
                    <a:lumMod val="50000"/>
                  </a:schemeClr>
                </a:solidFill>
              </a:rPr>
              <a:t>reproduction </a:t>
            </a:r>
            <a:r>
              <a:rPr lang="en-US" dirty="0">
                <a:solidFill>
                  <a:schemeClr val="tx2">
                    <a:lumMod val="50000"/>
                  </a:schemeClr>
                </a:solidFill>
              </a:rPr>
              <a:t>of political </a:t>
            </a:r>
            <a:br>
              <a:rPr lang="en-US" dirty="0">
                <a:solidFill>
                  <a:schemeClr val="tx2">
                    <a:lumMod val="50000"/>
                  </a:schemeClr>
                </a:solidFill>
              </a:rPr>
            </a:br>
            <a:r>
              <a:rPr lang="en-US" dirty="0" smtClean="0">
                <a:solidFill>
                  <a:schemeClr val="tx2">
                    <a:lumMod val="50000"/>
                  </a:schemeClr>
                </a:solidFill>
              </a:rPr>
              <a:t>society </a:t>
            </a:r>
            <a:r>
              <a:rPr lang="en-US" dirty="0">
                <a:solidFill>
                  <a:schemeClr val="tx2">
                    <a:lumMod val="50000"/>
                  </a:schemeClr>
                </a:solidFill>
              </a:rPr>
              <a:t>over time, </a:t>
            </a:r>
            <a:r>
              <a:rPr lang="en-US" dirty="0" smtClean="0">
                <a:solidFill>
                  <a:schemeClr val="tx2">
                    <a:lumMod val="50000"/>
                  </a:schemeClr>
                </a:solidFill>
              </a:rPr>
              <a:t>including </a:t>
            </a:r>
            <a:r>
              <a:rPr lang="en-US" dirty="0">
                <a:solidFill>
                  <a:schemeClr val="tx2">
                    <a:lumMod val="50000"/>
                  </a:schemeClr>
                </a:solidFill>
              </a:rPr>
              <a:t>the family </a:t>
            </a:r>
            <a:r>
              <a:rPr lang="en-US" dirty="0" smtClean="0">
                <a:solidFill>
                  <a:schemeClr val="tx2">
                    <a:lumMod val="50000"/>
                  </a:schemeClr>
                </a:solidFill>
              </a:rPr>
              <a:t/>
            </a:r>
            <a:br>
              <a:rPr lang="en-US" dirty="0" smtClean="0">
                <a:solidFill>
                  <a:schemeClr val="tx2">
                    <a:lumMod val="50000"/>
                  </a:schemeClr>
                </a:solidFill>
              </a:rPr>
            </a:br>
            <a:r>
              <a:rPr lang="en-US" dirty="0" smtClean="0">
                <a:solidFill>
                  <a:schemeClr val="tx2">
                    <a:lumMod val="50000"/>
                  </a:schemeClr>
                </a:solidFill>
              </a:rPr>
              <a:t>in </a:t>
            </a:r>
            <a:r>
              <a:rPr lang="en-US" dirty="0">
                <a:solidFill>
                  <a:schemeClr val="tx2">
                    <a:lumMod val="50000"/>
                  </a:schemeClr>
                </a:solidFill>
              </a:rPr>
              <a:t>some </a:t>
            </a:r>
            <a:r>
              <a:rPr lang="en-US" dirty="0" smtClean="0">
                <a:solidFill>
                  <a:schemeClr val="tx2">
                    <a:lumMod val="50000"/>
                  </a:schemeClr>
                </a:solidFill>
              </a:rPr>
              <a:t>form.</a:t>
            </a:r>
          </a:p>
          <a:p>
            <a:pPr marL="342900" indent="-342900">
              <a:lnSpc>
                <a:spcPts val="2600"/>
              </a:lnSpc>
              <a:spcAft>
                <a:spcPts val="600"/>
              </a:spcAft>
              <a:buFont typeface="+mj-lt"/>
              <a:buAutoNum type="arabicPeriod"/>
            </a:pPr>
            <a:r>
              <a:rPr lang="en-US" dirty="0" smtClean="0">
                <a:solidFill>
                  <a:schemeClr val="tx2">
                    <a:lumMod val="50000"/>
                  </a:schemeClr>
                </a:solidFill>
              </a:rPr>
              <a:t>The </a:t>
            </a:r>
            <a:r>
              <a:rPr lang="en-US" dirty="0">
                <a:solidFill>
                  <a:schemeClr val="tx2">
                    <a:lumMod val="50000"/>
                  </a:schemeClr>
                </a:solidFill>
              </a:rPr>
              <a:t>equality of women as equal </a:t>
            </a:r>
            <a:r>
              <a:rPr lang="en-US" dirty="0" smtClean="0">
                <a:solidFill>
                  <a:schemeClr val="tx2">
                    <a:lumMod val="50000"/>
                  </a:schemeClr>
                </a:solidFill>
              </a:rPr>
              <a:t>citizens.</a:t>
            </a:r>
          </a:p>
          <a:p>
            <a:pPr>
              <a:lnSpc>
                <a:spcPts val="2600"/>
              </a:lnSpc>
            </a:pPr>
            <a:r>
              <a:rPr lang="en-US" dirty="0" smtClean="0">
                <a:solidFill>
                  <a:schemeClr val="tx2">
                    <a:lumMod val="50000"/>
                  </a:schemeClr>
                </a:solidFill>
              </a:rPr>
              <a:t>Rawls then asserts . . . </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3040" y="3657600"/>
            <a:ext cx="3108960" cy="2013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241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Selective Acceptance of Religious Reasons</a:t>
            </a:r>
            <a:endPar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94" y="6203716"/>
            <a:ext cx="457200" cy="457200"/>
          </a:xfrm>
          <a:prstGeom prst="rect">
            <a:avLst/>
          </a:prstGeom>
        </p:spPr>
      </p:pic>
      <p:sp>
        <p:nvSpPr>
          <p:cNvPr id="6" name="TextBox 5"/>
          <p:cNvSpPr txBox="1"/>
          <p:nvPr/>
        </p:nvSpPr>
        <p:spPr>
          <a:xfrm>
            <a:off x="733425" y="1524000"/>
            <a:ext cx="7572375" cy="4638449"/>
          </a:xfrm>
          <a:prstGeom prst="rect">
            <a:avLst/>
          </a:prstGeom>
          <a:noFill/>
        </p:spPr>
        <p:txBody>
          <a:bodyPr wrap="square" rtlCol="0">
            <a:spAutoFit/>
          </a:bodyPr>
          <a:lstStyle/>
          <a:p>
            <a:pPr>
              <a:lnSpc>
                <a:spcPts val="2500"/>
              </a:lnSpc>
              <a:spcAft>
                <a:spcPts val="600"/>
              </a:spcAft>
            </a:pPr>
            <a:r>
              <a:rPr lang="en-US" i="1" dirty="0" smtClean="0">
                <a:solidFill>
                  <a:schemeClr val="tx2">
                    <a:lumMod val="50000"/>
                  </a:schemeClr>
                </a:solidFill>
              </a:rPr>
              <a:t>“[A]</a:t>
            </a:r>
            <a:r>
              <a:rPr lang="en-US" i="1" dirty="0" err="1" smtClean="0">
                <a:solidFill>
                  <a:schemeClr val="tx2">
                    <a:lumMod val="50000"/>
                  </a:schemeClr>
                </a:solidFill>
              </a:rPr>
              <a:t>ny</a:t>
            </a:r>
            <a:r>
              <a:rPr lang="en-US" i="1" dirty="0" smtClean="0">
                <a:solidFill>
                  <a:schemeClr val="tx2">
                    <a:lumMod val="50000"/>
                  </a:schemeClr>
                </a:solidFill>
              </a:rPr>
              <a:t> </a:t>
            </a:r>
            <a:r>
              <a:rPr lang="en-US" i="1" dirty="0">
                <a:solidFill>
                  <a:schemeClr val="tx2">
                    <a:lumMod val="50000"/>
                  </a:schemeClr>
                </a:solidFill>
              </a:rPr>
              <a:t>reasonable balance of these three values will give a woman a duly qualified right to decide whether or not to end her pregnancy during the first trimester</a:t>
            </a:r>
            <a:r>
              <a:rPr lang="en-US" dirty="0">
                <a:solidFill>
                  <a:schemeClr val="tx2">
                    <a:lumMod val="50000"/>
                  </a:schemeClr>
                </a:solidFill>
              </a:rPr>
              <a:t>. </a:t>
            </a:r>
            <a:r>
              <a:rPr lang="en-US" dirty="0" smtClean="0">
                <a:solidFill>
                  <a:schemeClr val="tx2">
                    <a:lumMod val="50000"/>
                  </a:schemeClr>
                </a:solidFill>
              </a:rPr>
              <a:t>. . . [A]t </a:t>
            </a:r>
            <a:r>
              <a:rPr lang="en-US" dirty="0">
                <a:solidFill>
                  <a:schemeClr val="tx2">
                    <a:lumMod val="50000"/>
                  </a:schemeClr>
                </a:solidFill>
              </a:rPr>
              <a:t>this early stage of pregnancy the political value of the equality of women is overriding, and this right is required to give it substance and force. Other political values, if tallied in, would not, I think, affect this conclusion. </a:t>
            </a:r>
            <a:r>
              <a:rPr lang="en-US" dirty="0" smtClean="0">
                <a:solidFill>
                  <a:schemeClr val="tx2">
                    <a:lumMod val="50000"/>
                  </a:schemeClr>
                </a:solidFill>
              </a:rPr>
              <a:t> A </a:t>
            </a:r>
            <a:r>
              <a:rPr lang="en-US" dirty="0">
                <a:solidFill>
                  <a:schemeClr val="tx2">
                    <a:lumMod val="50000"/>
                  </a:schemeClr>
                </a:solidFill>
              </a:rPr>
              <a:t>reasonable balance may allow her such a right beyond </a:t>
            </a:r>
            <a:r>
              <a:rPr lang="en-US" dirty="0" smtClean="0">
                <a:solidFill>
                  <a:schemeClr val="tx2">
                    <a:lumMod val="50000"/>
                  </a:schemeClr>
                </a:solidFill>
              </a:rPr>
              <a:t>this . . . . However</a:t>
            </a:r>
            <a:r>
              <a:rPr lang="en-US" dirty="0">
                <a:solidFill>
                  <a:schemeClr val="tx2">
                    <a:lumMod val="50000"/>
                  </a:schemeClr>
                </a:solidFill>
              </a:rPr>
              <a:t>, I do not discuss the question in general here, as I simply want to illustrate the point </a:t>
            </a:r>
            <a:r>
              <a:rPr lang="en-US" dirty="0" smtClean="0">
                <a:solidFill>
                  <a:schemeClr val="tx2">
                    <a:lumMod val="50000"/>
                  </a:schemeClr>
                </a:solidFill>
              </a:rPr>
              <a:t> . . . that </a:t>
            </a:r>
            <a:r>
              <a:rPr lang="en-US" i="1" dirty="0">
                <a:solidFill>
                  <a:schemeClr val="tx2">
                    <a:lumMod val="50000"/>
                  </a:schemeClr>
                </a:solidFill>
              </a:rPr>
              <a:t>any comprehensive doctrine that leads to a balance of political values excluding that duly qualified right in the first trimester is to that extent unreasonable</a:t>
            </a:r>
            <a:r>
              <a:rPr lang="en-US" dirty="0">
                <a:solidFill>
                  <a:schemeClr val="tx2">
                    <a:lumMod val="50000"/>
                  </a:schemeClr>
                </a:solidFill>
              </a:rPr>
              <a:t>; and </a:t>
            </a:r>
            <a:r>
              <a:rPr lang="en-US" dirty="0" smtClean="0">
                <a:solidFill>
                  <a:schemeClr val="tx2">
                    <a:lumMod val="50000"/>
                  </a:schemeClr>
                </a:solidFill>
              </a:rPr>
              <a:t>. . . it </a:t>
            </a:r>
            <a:r>
              <a:rPr lang="en-US" dirty="0">
                <a:solidFill>
                  <a:schemeClr val="tx2">
                    <a:lumMod val="50000"/>
                  </a:schemeClr>
                </a:solidFill>
              </a:rPr>
              <a:t>may also be cruel and oppressive; for example, if it denied the right altogether except in the case of rape and incest</a:t>
            </a:r>
            <a:r>
              <a:rPr lang="en-US" dirty="0" smtClean="0">
                <a:solidFill>
                  <a:schemeClr val="tx2">
                    <a:lumMod val="50000"/>
                  </a:schemeClr>
                </a:solidFill>
              </a:rPr>
              <a:t>.”</a:t>
            </a:r>
          </a:p>
          <a:p>
            <a:pPr>
              <a:lnSpc>
                <a:spcPts val="2500"/>
              </a:lnSpc>
              <a:spcAft>
                <a:spcPts val="1200"/>
              </a:spcAft>
            </a:pPr>
            <a:r>
              <a:rPr lang="en-US" dirty="0"/>
              <a:t>Rawls concludes that denying abortion rights “would go against the ideal of public </a:t>
            </a:r>
            <a:r>
              <a:rPr lang="en-US" dirty="0" smtClean="0"/>
              <a:t>reason” </a:t>
            </a:r>
            <a:r>
              <a:rPr lang="en-US" dirty="0"/>
              <a:t>and that any comprehensive </a:t>
            </a:r>
            <a:r>
              <a:rPr lang="en-US" dirty="0" smtClean="0"/>
              <a:t>policy that </a:t>
            </a:r>
            <a:r>
              <a:rPr lang="en-US" dirty="0"/>
              <a:t>does not support first trimester abortion rights is unreasonable. </a:t>
            </a:r>
            <a:endParaRPr lang="en-US" dirty="0" smtClean="0">
              <a:solidFill>
                <a:schemeClr val="tx2">
                  <a:lumMod val="50000"/>
                </a:schemeClr>
              </a:solidFill>
            </a:endParaRPr>
          </a:p>
        </p:txBody>
      </p:sp>
    </p:spTree>
    <p:extLst>
      <p:ext uri="{BB962C8B-B14F-4D97-AF65-F5344CB8AC3E}">
        <p14:creationId xmlns:p14="http://schemas.microsoft.com/office/powerpoint/2010/main" val="1502226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Selective Acceptance of Religious </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Reasons</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6" name="TextBox 5"/>
          <p:cNvSpPr txBox="1"/>
          <p:nvPr/>
        </p:nvSpPr>
        <p:spPr>
          <a:xfrm>
            <a:off x="990600" y="1447800"/>
            <a:ext cx="6910732" cy="1759456"/>
          </a:xfrm>
          <a:prstGeom prst="rect">
            <a:avLst/>
          </a:prstGeom>
          <a:noFill/>
        </p:spPr>
        <p:txBody>
          <a:bodyPr wrap="square" rtlCol="0">
            <a:spAutoFit/>
          </a:bodyPr>
          <a:lstStyle/>
          <a:p>
            <a:pPr marL="457200" indent="-457200">
              <a:lnSpc>
                <a:spcPts val="2800"/>
              </a:lnSpc>
              <a:spcAft>
                <a:spcPts val="1200"/>
              </a:spcAft>
              <a:buFont typeface="+mj-lt"/>
              <a:buAutoNum type="arabicPeriod" startAt="3"/>
            </a:pPr>
            <a:r>
              <a:rPr lang="en-US" sz="2400" dirty="0" smtClean="0">
                <a:solidFill>
                  <a:schemeClr val="tx2">
                    <a:lumMod val="50000"/>
                  </a:schemeClr>
                </a:solidFill>
              </a:rPr>
              <a:t>The U.S. Supreme Court Marriage Decisions</a:t>
            </a:r>
          </a:p>
          <a:p>
            <a:pPr marL="914400" lvl="1" indent="-457200">
              <a:lnSpc>
                <a:spcPts val="2800"/>
              </a:lnSpc>
              <a:spcAft>
                <a:spcPts val="300"/>
              </a:spcAft>
              <a:buFont typeface="+mj-lt"/>
              <a:buAutoNum type="alphaLcPeriod"/>
            </a:pPr>
            <a:r>
              <a:rPr lang="en-US" dirty="0">
                <a:solidFill>
                  <a:schemeClr val="tx2">
                    <a:lumMod val="50000"/>
                  </a:schemeClr>
                </a:solidFill>
              </a:rPr>
              <a:t>Justice Anthony Kennedy’s Majority </a:t>
            </a:r>
            <a:r>
              <a:rPr lang="en-US" dirty="0" smtClean="0">
                <a:solidFill>
                  <a:schemeClr val="tx2">
                    <a:lumMod val="50000"/>
                  </a:schemeClr>
                </a:solidFill>
              </a:rPr>
              <a:t>Opinion in </a:t>
            </a:r>
            <a:r>
              <a:rPr lang="en-US" i="1" dirty="0" smtClean="0">
                <a:solidFill>
                  <a:schemeClr val="tx2">
                    <a:lumMod val="50000"/>
                  </a:schemeClr>
                </a:solidFill>
              </a:rPr>
              <a:t>Windsor</a:t>
            </a:r>
            <a:endParaRPr lang="en-US" dirty="0" smtClean="0">
              <a:solidFill>
                <a:schemeClr val="tx2">
                  <a:lumMod val="50000"/>
                </a:schemeClr>
              </a:solidFill>
            </a:endParaRPr>
          </a:p>
          <a:p>
            <a:pPr marL="914400" lvl="1" indent="-457200">
              <a:lnSpc>
                <a:spcPts val="2800"/>
              </a:lnSpc>
              <a:spcAft>
                <a:spcPts val="300"/>
              </a:spcAft>
              <a:buFont typeface="+mj-lt"/>
              <a:buAutoNum type="alphaLcPeriod"/>
            </a:pPr>
            <a:r>
              <a:rPr lang="en-US" dirty="0">
                <a:solidFill>
                  <a:schemeClr val="tx2">
                    <a:lumMod val="50000"/>
                  </a:schemeClr>
                </a:solidFill>
              </a:rPr>
              <a:t>Justice Antonin Scalia’s </a:t>
            </a:r>
            <a:r>
              <a:rPr lang="en-US" dirty="0" smtClean="0">
                <a:solidFill>
                  <a:schemeClr val="tx2">
                    <a:lumMod val="50000"/>
                  </a:schemeClr>
                </a:solidFill>
              </a:rPr>
              <a:t>Dissent in </a:t>
            </a:r>
            <a:r>
              <a:rPr lang="en-US" i="1" dirty="0" smtClean="0">
                <a:solidFill>
                  <a:schemeClr val="tx2">
                    <a:lumMod val="50000"/>
                  </a:schemeClr>
                </a:solidFill>
              </a:rPr>
              <a:t>Windsor</a:t>
            </a:r>
            <a:endParaRPr lang="en-US" dirty="0" smtClean="0">
              <a:solidFill>
                <a:schemeClr val="tx2">
                  <a:lumMod val="50000"/>
                </a:schemeClr>
              </a:solidFill>
            </a:endParaRPr>
          </a:p>
          <a:p>
            <a:pPr marL="914400" lvl="1" indent="-457200">
              <a:lnSpc>
                <a:spcPts val="2800"/>
              </a:lnSpc>
              <a:spcAft>
                <a:spcPts val="300"/>
              </a:spcAft>
              <a:buFont typeface="+mj-lt"/>
              <a:buAutoNum type="alphaLcPeriod"/>
            </a:pPr>
            <a:r>
              <a:rPr lang="en-US" dirty="0" smtClean="0">
                <a:solidFill>
                  <a:schemeClr val="tx2">
                    <a:lumMod val="50000"/>
                  </a:schemeClr>
                </a:solidFill>
              </a:rPr>
              <a:t>Public Reason in the DOMA Case</a:t>
            </a:r>
            <a:endParaRPr lang="en-US" dirty="0">
              <a:solidFill>
                <a:schemeClr val="tx2">
                  <a:lumMod val="50000"/>
                </a:schemeClr>
              </a:solidFill>
            </a:endParaRPr>
          </a:p>
        </p:txBody>
      </p:sp>
      <p:sp>
        <p:nvSpPr>
          <p:cNvPr id="2" name="Rectangle 1"/>
          <p:cNvSpPr/>
          <p:nvPr/>
        </p:nvSpPr>
        <p:spPr>
          <a:xfrm>
            <a:off x="990600" y="3352800"/>
            <a:ext cx="4267200" cy="2977738"/>
          </a:xfrm>
          <a:prstGeom prst="rect">
            <a:avLst/>
          </a:prstGeom>
        </p:spPr>
        <p:txBody>
          <a:bodyPr wrap="square">
            <a:spAutoFit/>
          </a:bodyPr>
          <a:lstStyle/>
          <a:p>
            <a:pPr>
              <a:lnSpc>
                <a:spcPts val="2500"/>
              </a:lnSpc>
            </a:pPr>
            <a:r>
              <a:rPr lang="en-US" dirty="0" smtClean="0">
                <a:solidFill>
                  <a:schemeClr val="tx2">
                    <a:lumMod val="50000"/>
                  </a:schemeClr>
                </a:solidFill>
              </a:rPr>
              <a:t>In the June 26, 2013 decision in </a:t>
            </a:r>
            <a:r>
              <a:rPr lang="en-US" i="1" dirty="0" smtClean="0">
                <a:solidFill>
                  <a:schemeClr val="tx2">
                    <a:lumMod val="50000"/>
                  </a:schemeClr>
                </a:solidFill>
              </a:rPr>
              <a:t>United States v. Windsor</a:t>
            </a:r>
            <a:r>
              <a:rPr lang="en-US" dirty="0" smtClean="0">
                <a:solidFill>
                  <a:schemeClr val="tx2">
                    <a:lumMod val="50000"/>
                  </a:schemeClr>
                </a:solidFill>
              </a:rPr>
              <a:t> Justice Kennedy (joined </a:t>
            </a:r>
            <a:r>
              <a:rPr lang="en-US" dirty="0">
                <a:solidFill>
                  <a:schemeClr val="tx2">
                    <a:lumMod val="50000"/>
                  </a:schemeClr>
                </a:solidFill>
              </a:rPr>
              <a:t>by Justices Ginsburg, </a:t>
            </a:r>
            <a:r>
              <a:rPr lang="en-US" dirty="0" err="1">
                <a:solidFill>
                  <a:schemeClr val="tx2">
                    <a:lumMod val="50000"/>
                  </a:schemeClr>
                </a:solidFill>
              </a:rPr>
              <a:t>Breyer</a:t>
            </a:r>
            <a:r>
              <a:rPr lang="en-US" dirty="0">
                <a:solidFill>
                  <a:schemeClr val="tx2">
                    <a:lumMod val="50000"/>
                  </a:schemeClr>
                </a:solidFill>
              </a:rPr>
              <a:t>, Sotomayor, and </a:t>
            </a:r>
            <a:r>
              <a:rPr lang="en-US" dirty="0" err="1" smtClean="0">
                <a:solidFill>
                  <a:schemeClr val="tx2">
                    <a:lumMod val="50000"/>
                  </a:schemeClr>
                </a:solidFill>
              </a:rPr>
              <a:t>Kagan</a:t>
            </a:r>
            <a:r>
              <a:rPr lang="en-US" dirty="0" smtClean="0">
                <a:solidFill>
                  <a:schemeClr val="tx2">
                    <a:lumMod val="50000"/>
                  </a:schemeClr>
                </a:solidFill>
              </a:rPr>
              <a:t>) found that </a:t>
            </a:r>
            <a:r>
              <a:rPr lang="en-US" dirty="0">
                <a:solidFill>
                  <a:schemeClr val="tx2">
                    <a:lumMod val="50000"/>
                  </a:schemeClr>
                </a:solidFill>
              </a:rPr>
              <a:t>the definition of marriage as a union between one man and one woman in Section 3 of the </a:t>
            </a:r>
            <a:r>
              <a:rPr lang="en-US" dirty="0" smtClean="0">
                <a:solidFill>
                  <a:schemeClr val="tx2">
                    <a:lumMod val="50000"/>
                  </a:schemeClr>
                </a:solidFill>
              </a:rPr>
              <a:t>Federal Defensive </a:t>
            </a:r>
            <a:r>
              <a:rPr lang="en-US" dirty="0">
                <a:solidFill>
                  <a:schemeClr val="tx2">
                    <a:lumMod val="50000"/>
                  </a:schemeClr>
                </a:solidFill>
              </a:rPr>
              <a:t>of Marriage Act (DOMA) is an unconstitutional violation of the Due Process Clause of the Fifth Amendment.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962400"/>
            <a:ext cx="3017520" cy="2011680"/>
          </a:xfrm>
          <a:prstGeom prst="rect">
            <a:avLst/>
          </a:prstGeom>
        </p:spPr>
      </p:pic>
    </p:spTree>
    <p:extLst>
      <p:ext uri="{BB962C8B-B14F-4D97-AF65-F5344CB8AC3E}">
        <p14:creationId xmlns:p14="http://schemas.microsoft.com/office/powerpoint/2010/main" val="795380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Justice </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Kennedy’s </a:t>
            </a: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Majority Opinion in </a:t>
            </a:r>
            <a:r>
              <a:rPr lang="en-US" sz="2800" i="1"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Windsor</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981" y="6209118"/>
            <a:ext cx="457200" cy="457200"/>
          </a:xfrm>
          <a:prstGeom prst="rect">
            <a:avLst/>
          </a:prstGeom>
        </p:spPr>
      </p:pic>
      <p:sp>
        <p:nvSpPr>
          <p:cNvPr id="3" name="Rectangle 2"/>
          <p:cNvSpPr/>
          <p:nvPr/>
        </p:nvSpPr>
        <p:spPr>
          <a:xfrm>
            <a:off x="432597" y="1729208"/>
            <a:ext cx="5257799" cy="1616276"/>
          </a:xfrm>
          <a:prstGeom prst="rect">
            <a:avLst/>
          </a:prstGeom>
        </p:spPr>
        <p:txBody>
          <a:bodyPr wrap="square">
            <a:spAutoFit/>
          </a:bodyPr>
          <a:lstStyle/>
          <a:p>
            <a:pPr>
              <a:lnSpc>
                <a:spcPts val="3000"/>
              </a:lnSpc>
              <a:spcAft>
                <a:spcPts val="600"/>
              </a:spcAft>
            </a:pPr>
            <a:r>
              <a:rPr lang="en-US" sz="2400" dirty="0" smtClean="0">
                <a:solidFill>
                  <a:schemeClr val="tx2">
                    <a:lumMod val="50000"/>
                  </a:schemeClr>
                </a:solidFill>
              </a:rPr>
              <a:t>Justice </a:t>
            </a:r>
            <a:r>
              <a:rPr lang="en-US" sz="2400" dirty="0">
                <a:solidFill>
                  <a:schemeClr val="tx2">
                    <a:lumMod val="50000"/>
                  </a:schemeClr>
                </a:solidFill>
              </a:rPr>
              <a:t>Kennedy begins the key section of his opinion (Part IV) with a broad declaration: “DOMA seeks to injure the very class New York seeks to protect.”  </a:t>
            </a:r>
          </a:p>
        </p:txBody>
      </p:sp>
      <p:sp>
        <p:nvSpPr>
          <p:cNvPr id="8" name="Rectangle 7"/>
          <p:cNvSpPr/>
          <p:nvPr/>
        </p:nvSpPr>
        <p:spPr>
          <a:xfrm>
            <a:off x="455581" y="3710660"/>
            <a:ext cx="8109856" cy="2477986"/>
          </a:xfrm>
          <a:prstGeom prst="rect">
            <a:avLst/>
          </a:prstGeom>
        </p:spPr>
        <p:txBody>
          <a:bodyPr wrap="square">
            <a:spAutoFit/>
          </a:bodyPr>
          <a:lstStyle/>
          <a:p>
            <a:pPr>
              <a:lnSpc>
                <a:spcPts val="3000"/>
              </a:lnSpc>
              <a:spcAft>
                <a:spcPts val="600"/>
              </a:spcAft>
            </a:pPr>
            <a:r>
              <a:rPr lang="en-US" sz="2400" dirty="0">
                <a:solidFill>
                  <a:schemeClr val="tx2">
                    <a:lumMod val="50000"/>
                  </a:schemeClr>
                </a:solidFill>
              </a:rPr>
              <a:t>He goes on to say that the law was motivated by a “desire to harm a politically unpopular group”  and suggests the law was motivated by an “improper animus or purpose.”  </a:t>
            </a:r>
          </a:p>
          <a:p>
            <a:pPr>
              <a:lnSpc>
                <a:spcPts val="3000"/>
              </a:lnSpc>
              <a:spcAft>
                <a:spcPts val="600"/>
              </a:spcAft>
            </a:pPr>
            <a:r>
              <a:rPr lang="en-US" sz="2400" dirty="0" smtClean="0">
                <a:solidFill>
                  <a:schemeClr val="tx2">
                    <a:lumMod val="50000"/>
                  </a:schemeClr>
                </a:solidFill>
              </a:rPr>
              <a:t>He </a:t>
            </a:r>
            <a:r>
              <a:rPr lang="en-US" sz="2400" dirty="0">
                <a:solidFill>
                  <a:schemeClr val="tx2">
                    <a:lumMod val="50000"/>
                  </a:schemeClr>
                </a:solidFill>
              </a:rPr>
              <a:t>says the “essence” of DOMA was to “interfere[] with the equal dignity of same sex marriages.” </a:t>
            </a:r>
            <a:r>
              <a:rPr lang="en-US" sz="2400" dirty="0"/>
              <a:t>	</a:t>
            </a:r>
            <a:endParaRPr lang="en-US" sz="2400" dirty="0" smtClean="0"/>
          </a:p>
          <a:p>
            <a:pPr>
              <a:lnSpc>
                <a:spcPts val="2500"/>
              </a:lnSpc>
              <a:spcAft>
                <a:spcPts val="600"/>
              </a:spcAft>
            </a:pPr>
            <a:endParaRPr lang="en-US" sz="2000" dirty="0" smtClean="0"/>
          </a:p>
        </p:txBody>
      </p:sp>
      <p:pic>
        <p:nvPicPr>
          <p:cNvPr id="2050" name="Picture 2" descr="http://media.miamiherald.com/smedia/2013/03/29/19/08/gkEYi.Em.56.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396" y="1556271"/>
            <a:ext cx="30099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081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Justice </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Kennedy’s </a:t>
            </a: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Majority Opinion in </a:t>
            </a:r>
            <a:r>
              <a:rPr lang="en-US" sz="2800" i="1"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Windsor</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77" y="6181822"/>
            <a:ext cx="457200" cy="457200"/>
          </a:xfrm>
          <a:prstGeom prst="rect">
            <a:avLst/>
          </a:prstGeom>
        </p:spPr>
      </p:pic>
      <p:sp>
        <p:nvSpPr>
          <p:cNvPr id="3" name="Rectangle 2"/>
          <p:cNvSpPr/>
          <p:nvPr/>
        </p:nvSpPr>
        <p:spPr>
          <a:xfrm>
            <a:off x="249727" y="1752600"/>
            <a:ext cx="3977667" cy="2028761"/>
          </a:xfrm>
          <a:prstGeom prst="rect">
            <a:avLst/>
          </a:prstGeom>
        </p:spPr>
        <p:txBody>
          <a:bodyPr wrap="square">
            <a:spAutoFit/>
          </a:bodyPr>
          <a:lstStyle/>
          <a:p>
            <a:pPr>
              <a:lnSpc>
                <a:spcPts val="3000"/>
              </a:lnSpc>
              <a:spcAft>
                <a:spcPts val="600"/>
              </a:spcAft>
            </a:pPr>
            <a:r>
              <a:rPr lang="en-US" sz="2400" dirty="0" smtClean="0">
                <a:solidFill>
                  <a:schemeClr val="tx2">
                    <a:lumMod val="50000"/>
                  </a:schemeClr>
                </a:solidFill>
              </a:rPr>
              <a:t>Justice </a:t>
            </a:r>
            <a:r>
              <a:rPr lang="en-US" sz="2400" dirty="0">
                <a:solidFill>
                  <a:schemeClr val="tx2">
                    <a:lumMod val="50000"/>
                  </a:schemeClr>
                </a:solidFill>
              </a:rPr>
              <a:t>Kennedy </a:t>
            </a:r>
            <a:r>
              <a:rPr lang="en-US" sz="2400" dirty="0" smtClean="0">
                <a:solidFill>
                  <a:schemeClr val="tx2">
                    <a:lumMod val="50000"/>
                  </a:schemeClr>
                </a:solidFill>
              </a:rPr>
              <a:t>cites with approval, and as his primary evidence of animus, language from the House report:</a:t>
            </a:r>
            <a:endParaRPr lang="en-US" sz="2400" dirty="0">
              <a:solidFill>
                <a:schemeClr val="tx2">
                  <a:lumMod val="50000"/>
                </a:schemeClr>
              </a:solidFill>
            </a:endParaRPr>
          </a:p>
          <a:p>
            <a:pPr>
              <a:lnSpc>
                <a:spcPts val="2500"/>
              </a:lnSpc>
              <a:spcAft>
                <a:spcPts val="600"/>
              </a:spcAft>
            </a:pPr>
            <a:r>
              <a:rPr lang="en-US" dirty="0" smtClean="0">
                <a:solidFill>
                  <a:schemeClr val="tx2">
                    <a:lumMod val="50000"/>
                  </a:schemeClr>
                </a:solidFill>
              </a:rPr>
              <a:t>  </a:t>
            </a:r>
          </a:p>
        </p:txBody>
      </p:sp>
      <p:sp>
        <p:nvSpPr>
          <p:cNvPr id="8" name="Rectangle 7"/>
          <p:cNvSpPr/>
          <p:nvPr/>
        </p:nvSpPr>
        <p:spPr>
          <a:xfrm>
            <a:off x="914400" y="4266244"/>
            <a:ext cx="7543800" cy="2028761"/>
          </a:xfrm>
          <a:prstGeom prst="rect">
            <a:avLst/>
          </a:prstGeom>
        </p:spPr>
        <p:txBody>
          <a:bodyPr wrap="square">
            <a:spAutoFit/>
          </a:bodyPr>
          <a:lstStyle/>
          <a:p>
            <a:pPr>
              <a:lnSpc>
                <a:spcPts val="3000"/>
              </a:lnSpc>
              <a:spcAft>
                <a:spcPts val="600"/>
              </a:spcAft>
            </a:pPr>
            <a:r>
              <a:rPr lang="en-US" sz="2400" dirty="0" smtClean="0">
                <a:solidFill>
                  <a:schemeClr val="tx2">
                    <a:lumMod val="50000"/>
                  </a:schemeClr>
                </a:solidFill>
              </a:rPr>
              <a:t> “The House concluded that DOMA expresses ‘both moral disapproval of homosexuality, and a moral conviction that heterosexuality better comports with traditional (especially Judeo-Christian) morality.”</a:t>
            </a:r>
            <a:r>
              <a:rPr lang="en-US" sz="2400" dirty="0"/>
              <a:t>	</a:t>
            </a:r>
            <a:endParaRPr lang="en-US" sz="2400" dirty="0" smtClean="0"/>
          </a:p>
          <a:p>
            <a:pPr>
              <a:lnSpc>
                <a:spcPts val="2500"/>
              </a:lnSpc>
              <a:spcAft>
                <a:spcPts val="600"/>
              </a:spcAft>
            </a:pPr>
            <a:endParaRPr lang="en-US" sz="2000" dirty="0" smtClean="0"/>
          </a:p>
        </p:txBody>
      </p:sp>
      <p:pic>
        <p:nvPicPr>
          <p:cNvPr id="1026" name="Picture 2" descr="http://a.abcnews.com/images/Politics/ap_justice_anthony_kennedy_ll_111128_w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009" y="1578260"/>
            <a:ext cx="4226558"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463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Justice </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Scalia’s </a:t>
            </a: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Dissent in </a:t>
            </a:r>
            <a:r>
              <a:rPr lang="en-US" sz="2800" i="1"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Windsor</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3" name="Rectangle 2"/>
          <p:cNvSpPr/>
          <p:nvPr/>
        </p:nvSpPr>
        <p:spPr>
          <a:xfrm>
            <a:off x="603912" y="1715946"/>
            <a:ext cx="5581650" cy="2439129"/>
          </a:xfrm>
          <a:prstGeom prst="rect">
            <a:avLst/>
          </a:prstGeom>
        </p:spPr>
        <p:txBody>
          <a:bodyPr wrap="square">
            <a:spAutoFit/>
          </a:bodyPr>
          <a:lstStyle/>
          <a:p>
            <a:pPr>
              <a:lnSpc>
                <a:spcPts val="2800"/>
              </a:lnSpc>
              <a:spcAft>
                <a:spcPts val="1800"/>
              </a:spcAft>
            </a:pPr>
            <a:r>
              <a:rPr lang="en-US" sz="2000" dirty="0">
                <a:solidFill>
                  <a:schemeClr val="tx2">
                    <a:lumMod val="50000"/>
                  </a:schemeClr>
                </a:solidFill>
              </a:rPr>
              <a:t>Justice Scalia pulls no punches in his dissent, calling out the majority for its attribution of motives to the legislators (85 percent of the Senate and 84 percent of the House) and President (Bill Clinton) who enacted DOMA. </a:t>
            </a:r>
            <a:r>
              <a:rPr lang="en-US" sz="2000" dirty="0" smtClean="0">
                <a:solidFill>
                  <a:schemeClr val="tx2">
                    <a:lumMod val="50000"/>
                  </a:schemeClr>
                </a:solidFill>
              </a:rPr>
              <a:t> </a:t>
            </a:r>
          </a:p>
          <a:p>
            <a:pPr>
              <a:lnSpc>
                <a:spcPts val="2500"/>
              </a:lnSpc>
              <a:spcAft>
                <a:spcPts val="600"/>
              </a:spcAft>
            </a:pPr>
            <a:r>
              <a:rPr lang="en-US" sz="2000" dirty="0" smtClean="0">
                <a:solidFill>
                  <a:schemeClr val="tx2">
                    <a:lumMod val="50000"/>
                  </a:schemeClr>
                </a:solidFill>
              </a:rPr>
              <a:t>Complains </a:t>
            </a:r>
            <a:r>
              <a:rPr lang="en-US" sz="2000" dirty="0">
                <a:solidFill>
                  <a:schemeClr val="tx2">
                    <a:lumMod val="50000"/>
                  </a:schemeClr>
                </a:solidFill>
              </a:rPr>
              <a:t>Scalia</a:t>
            </a:r>
            <a:r>
              <a:rPr lang="en-US" sz="2000" dirty="0" smtClean="0">
                <a:solidFill>
                  <a:schemeClr val="tx2">
                    <a:lumMod val="50000"/>
                  </a:schemeClr>
                </a:solidFill>
              </a:rPr>
              <a:t>,</a:t>
            </a:r>
            <a:endParaRPr lang="en-US" sz="2000" dirty="0">
              <a:solidFill>
                <a:schemeClr val="tx2">
                  <a:lumMod val="50000"/>
                </a:schemeClr>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7450" y="2667000"/>
            <a:ext cx="2442017" cy="1371600"/>
          </a:xfrm>
          <a:prstGeom prst="rect">
            <a:avLst/>
          </a:prstGeom>
        </p:spPr>
      </p:pic>
      <p:sp>
        <p:nvSpPr>
          <p:cNvPr id="5" name="TextBox 4"/>
          <p:cNvSpPr txBox="1"/>
          <p:nvPr/>
        </p:nvSpPr>
        <p:spPr>
          <a:xfrm>
            <a:off x="780197" y="4183980"/>
            <a:ext cx="7467600" cy="2164695"/>
          </a:xfrm>
          <a:prstGeom prst="rect">
            <a:avLst/>
          </a:prstGeom>
          <a:noFill/>
        </p:spPr>
        <p:txBody>
          <a:bodyPr wrap="square" rtlCol="0">
            <a:spAutoFit/>
          </a:bodyPr>
          <a:lstStyle/>
          <a:p>
            <a:pPr>
              <a:lnSpc>
                <a:spcPts val="2800"/>
              </a:lnSpc>
            </a:pPr>
            <a:r>
              <a:rPr lang="en-US" sz="2000" dirty="0">
                <a:solidFill>
                  <a:schemeClr val="tx2">
                    <a:lumMod val="50000"/>
                  </a:schemeClr>
                </a:solidFill>
              </a:rPr>
              <a:t>“The majority says that the supporters of this Act acted with malice – the ‘purpose to disparage and to injure’ same-sex couples. It says that the motivation for DOMA was to ‘demean’; to ‘impose inequality’; to ‘impose . . . a stigma’; to deny people ‘equal dignity’; to brand gay people as ‘unworthy’; and to ‘humiliate’ their children.” </a:t>
            </a:r>
          </a:p>
          <a:p>
            <a:endParaRPr lang="en-US" dirty="0"/>
          </a:p>
        </p:txBody>
      </p:sp>
    </p:spTree>
    <p:extLst>
      <p:ext uri="{BB962C8B-B14F-4D97-AF65-F5344CB8AC3E}">
        <p14:creationId xmlns:p14="http://schemas.microsoft.com/office/powerpoint/2010/main" val="2494458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32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The Basic Problem</a:t>
            </a:r>
            <a:endParaRPr kumimoji="0" lang="en-US" sz="32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8" name="TextBox 7"/>
          <p:cNvSpPr txBox="1"/>
          <p:nvPr/>
        </p:nvSpPr>
        <p:spPr>
          <a:xfrm>
            <a:off x="1144343" y="1981200"/>
            <a:ext cx="6910732" cy="3323987"/>
          </a:xfrm>
          <a:prstGeom prst="rect">
            <a:avLst/>
          </a:prstGeom>
          <a:noFill/>
        </p:spPr>
        <p:txBody>
          <a:bodyPr wrap="square" rtlCol="0">
            <a:spAutoFit/>
          </a:bodyPr>
          <a:lstStyle/>
          <a:p>
            <a:pPr>
              <a:lnSpc>
                <a:spcPts val="3000"/>
              </a:lnSpc>
            </a:pPr>
            <a:r>
              <a:rPr lang="en-US" sz="2400" dirty="0">
                <a:solidFill>
                  <a:schemeClr val="tx2">
                    <a:lumMod val="50000"/>
                  </a:schemeClr>
                </a:solidFill>
              </a:rPr>
              <a:t>The basic problem can be presented starkly: </a:t>
            </a:r>
            <a:endParaRPr lang="en-US" sz="2400" dirty="0" smtClean="0">
              <a:solidFill>
                <a:schemeClr val="tx2">
                  <a:lumMod val="50000"/>
                </a:schemeClr>
              </a:solidFill>
            </a:endParaRPr>
          </a:p>
          <a:p>
            <a:pPr>
              <a:lnSpc>
                <a:spcPts val="3000"/>
              </a:lnSpc>
            </a:pPr>
            <a:endParaRPr lang="en-US" sz="2400" dirty="0">
              <a:solidFill>
                <a:schemeClr val="tx2">
                  <a:lumMod val="50000"/>
                </a:schemeClr>
              </a:solidFill>
            </a:endParaRPr>
          </a:p>
          <a:p>
            <a:pPr marL="285750" indent="-285750">
              <a:lnSpc>
                <a:spcPts val="3000"/>
              </a:lnSpc>
              <a:spcAft>
                <a:spcPts val="1200"/>
              </a:spcAft>
              <a:buClr>
                <a:srgbClr val="C3C198"/>
              </a:buClr>
              <a:buFont typeface="Calibri" pitchFamily="34" charset="0"/>
              <a:buChar char="◊"/>
            </a:pPr>
            <a:r>
              <a:rPr lang="en-US" sz="2000" dirty="0" smtClean="0">
                <a:solidFill>
                  <a:schemeClr val="tx2">
                    <a:lumMod val="50000"/>
                  </a:schemeClr>
                </a:solidFill>
              </a:rPr>
              <a:t>If </a:t>
            </a:r>
            <a:r>
              <a:rPr lang="en-US" sz="2000" dirty="0">
                <a:solidFill>
                  <a:schemeClr val="tx2">
                    <a:lumMod val="50000"/>
                  </a:schemeClr>
                </a:solidFill>
              </a:rPr>
              <a:t>public reason rules </a:t>
            </a:r>
            <a:r>
              <a:rPr lang="en-US" sz="2000" dirty="0" smtClean="0">
                <a:solidFill>
                  <a:schemeClr val="tx2">
                    <a:lumMod val="50000"/>
                  </a:schemeClr>
                </a:solidFill>
              </a:rPr>
              <a:t>as inadmissible </a:t>
            </a:r>
            <a:r>
              <a:rPr lang="en-US" sz="2000" dirty="0">
                <a:solidFill>
                  <a:schemeClr val="tx2">
                    <a:lumMod val="50000"/>
                  </a:schemeClr>
                </a:solidFill>
              </a:rPr>
              <a:t>reasons that are not publicly accessible, is there any reason to respect conscience at all, since by its very nature the claims of conscience may be private and only partially accessible or explicable? </a:t>
            </a:r>
          </a:p>
          <a:p>
            <a:pPr marL="285750" indent="-285750">
              <a:lnSpc>
                <a:spcPts val="3000"/>
              </a:lnSpc>
              <a:spcAft>
                <a:spcPts val="1200"/>
              </a:spcAft>
              <a:buClr>
                <a:srgbClr val="C3C198"/>
              </a:buClr>
              <a:buFont typeface="Calibri" pitchFamily="34" charset="0"/>
              <a:buChar char="◊"/>
            </a:pPr>
            <a:r>
              <a:rPr lang="en-US" sz="2000" dirty="0" smtClean="0">
                <a:solidFill>
                  <a:schemeClr val="tx2">
                    <a:lumMod val="50000"/>
                  </a:schemeClr>
                </a:solidFill>
              </a:rPr>
              <a:t>If </a:t>
            </a:r>
            <a:r>
              <a:rPr lang="en-US" sz="2000" dirty="0">
                <a:solidFill>
                  <a:schemeClr val="tx2">
                    <a:lumMod val="50000"/>
                  </a:schemeClr>
                </a:solidFill>
              </a:rPr>
              <a:t>public reason reigns supreme as a model of public discourse, are claims of conscience doomed?</a:t>
            </a:r>
          </a:p>
        </p:txBody>
      </p:sp>
      <p:sp>
        <p:nvSpPr>
          <p:cNvPr id="2" name="AutoShape 2" descr="data:image/jpeg;base64,/9j/4AAQSkZJRgABAQAAAQABAAD/2wCEAAkGBxQTEhQUExQWFRUXFh4bFxgYFx8aGhccHBocGBgWHRgYHCggGBolHBgYITEhJSkrLi4uGB8zODMsNygtLywBCgoKBQUFDgUFDisZExkrKysrKysrKysrKysrKysrKysrKysrKysrKysrKysrKysrKysrKysrKysrKysrKysrK//AABEIAMQBAQMBIgACEQEDEQH/xAAcAAACAgMBAQAAAAAAAAAAAAAEBQMGAAIHAQj/xABLEAACAQIEAgYHAgwDBwMFAAABAgMAEQQSITEFQQYTIlFhcSMygZGhscFC8AcUJDNSYnJzgqKy0SWSwjQ1Q2N0g+EVs/JTVKPD8f/EABQBAQAAAAAAAAAAAAAAAAAAAAD/xAAUEQEAAAAAAAAAAAAAAAAAAAAA/9oADAMBAAIRAxEAPwCwqbxj9sfKoMOuh/aPzqSPSIft/StcNt7TQS5damVdq0XepudBXLX4j5Qn6f2qxQjQ+Q+YqvJ/vJ/3H1qxQjQ/w/MUA+PXt/8Ad+taQDtSea/KpuIDtn959ahg9eT+H60GdJ1/J3/dH60XGmvsofpR/s7fu/r/AOaNjOp8qCWBdahkTX2/WiYN6jk39ooBYI9F8vqa9dK3hOg8j8zXr0HiR6DzqWePtN5Vqnq+2pZ/WegHZOyvmakWPSsbZfM1sraeygHMentraJNNq0z/ADqSJtKDwR1vGna9h+VYGrZD2h7fkaCB13860ePSpXaxbzqMuLUEeTUUThk1PlQ7NtU+HftHyP0oIHTU1WekgAnQ/qe/tHSrO51NVfpQ3pU/YPzoLFHrkP6o+VEKuhoLAvdI/wBhaMi2NBAFoHiGmU+J/vRpal3FW0v3X+RoLFnFZS/8aFZQRRt6MX/T+la4c6ffvNYg9Go/XPyFZENBQTqdanWhUOtErQV2I/4nL/04+dWNNvaPnVcw1v8A1Of/AKdfrViGw/aFBpxL1z+8oaD87KPBPm1E8S9c/vPpQmH/AD0v7CfNqCXpX/s7fsD+oUwTdvKlfSqYdXHHexlsovsoU5ndra5QANubKOdLE6SB2ZI8zSEXCooHsJubaW1J9lBa8O2oqOYm/tFJhisVAgkaNp7El48pzW37Dgeta+4IO2m9OZWBsy3KsFZbixswuLjkRfWgGwr9lf4v6zU7mh8KOyP4v62qc0HoYBCSbAHfkBpQ0+LZ2tEygsCQGW5sAbMdeyL2NqUdNMWY8Jm5GVQfHmB7/lRvRnDXjhdu0+W7HxzMxPjfNQewYLHRlRLLDKv7vJfxBHOjcHj45HljVgXiALr3A6BvEX0pys4N1ZCFB7JYetoGuLHbW2vOlUeDhWR3iiEbkFH0IJysW57i53G9qCP+9bw7VoPrUkIoNlqSM9offlUVbx+svnQRynVqhJ0qvdI+mMMBdUBlewtYgIb8y19vIeVJ8L00xDC5wyuu90Dn3aksPEKaC7E1vhX7Z+/dSLhHSGLEu0QDxyoLmN1IzLp21zAEjXYgGm+Cbtn770Hs76mqv0sl9JF4q3wIqzYg61Uulvrw/wAXzU0Fk4O14oj+r9TTCDnSzgB9DH5EfzGmUA3oIAd/v30PjIwVa/d9KJUa++oMUdDYE6UENZSn8ZavaCwKPRr+2fkK0g2rYfm1/ab5CtID8qCWOilNBxmilNBW8Kf8UxPhAnxJqyX0H7VVnBf7zxn7iP5mrIp9XzoM4iO2f2/oaDw/5+T90v8AU1HcQ9f+MfKl+Eb8ob9wPgxoKr004kzYqRNbRosaAa2UoHZ7b6u+3Pq1q0dA+ExRQq6jMX5k8vLbzNFrBDFjTJKqA4nDosUjgZRJHmzxXbRGZcpB55SKPwKCFjEFCgH1RsM3a5aW1oHEWOVg2Vgchs1uRABI18CKRgqRdCGRmLIwNwVNje48b04xMoABLKNftGwtzHu+VL8da4tsVG3woBMLsPN/6zW52qPDbDzb+s1IdqDZYlYWZcwDggeI2I8dTQOA4gjSBopA6uL3Fxrsy2IBBBBBFHxHQ/tChsTgA083VgI9lew0BZi19tibXvQNsXOAqdh2u32QTa2uuUggaVrK97HUdm+vj50JBipl0MJa/iAB3m97AeNTh73NAGfrUkO1Rt9alj2oMFU/8J/EniwqImhmcox/UC5mUd1zYeV++reBrVW/CTwszYMMu8EgkPPsEFZDbwFm9hoOfcJ4dJPIgyk9Y6hSNrki58gBt4V9BYHq4lWOOyqoyrrqbDXzO599VPA9HYcEyNA7OhUEM1mzqy6MpAFtb9+9WPDwRyZWyKWUHKxUFluCpyk+qSCQbUAXSZEZ43srSoSuYeuEca355LqPaaWYM+kPsppxGFSjOVUSAKtwVZrZrhcw1y87GlWH0kPkPrQSYsa1U+mC6xeZ+S/2q3Tmqv0wj7MR7pP9J/tQM+jDegXwZvnTiD60i6MNeIjuf6A07hO9BC4qDFva3jU7NahMYPnQVbMfCsqTqj9xXtBcD+bX9pvpUcQ+/srdh6NfNvpXkdB7FRg+tBx70YD86Cs4Mf4njP3EX1qwqfV86r2DH+JYz9xF9af/AKNBNj/XP7Q+VLMKfynzw/8ArNM8b658x8qqfGeImKRSrFCYD2gtzq5sFzArm8wd9AaB502gSTCZHGZSY9O7tgXB5GxNTm8RsCW6sKtzuQFFr20vaqfjeJYmeIoZXZCRbMsakWvZAVRTckXA52tzqXgvSLEQA+jEy6HKY5Q4v6ysx3tqSTfXQCgvCcRw84COVLA6KyhjfwDA8qlxJ1+/LQCq3D0uw63Y4GeKQi2ZFVrjnbOVIHlW2F6WxyFhIpj17B0JK/rJclT+yT7KB3hRoPN/6zXoNzlBXNa9ifkNzzqPASB17DBrM17EErdiRcDVdDztUXDishaRIwzFrBm5BeyAL+rsdtdaA7IRYaC+43seR+/fWQYeztLftuRmv4DKAO4CvZYpGUAKoa631OX1lL2OW+wNr99EJE3d47/+KAh3FqCjQgG/dU8i5RdmVR57UFxHi+HhsJJlzMOyi2Zz4hASbeO1Bqwr2PatYOJRSHKsgJ7mGU2G++h17jW6CwPfQaK1So+o8+fy8fKo7VBJirA5EkmZbF1jXVQTa93Kg+wmgjnwpw5aOJ2WB2/MnVYmuTeI7opN7ptrpRWGx6ro45WNtjUODT8YZ39MskLLnhlyDq2yZllVYybq4b9IgEd9McZwyKZSJFOo1sStx42oF008JVfxfLkY5iVFg29teet6Ejb0tv1V+ZoyfCACRtERFBUjRFUXurHZAqga0GoIlFxvGCDyPa3BGjDXcUBOIqv9LPzSm2zj4hh9RVgxFIOlifkznusf5hr8aDzoi/ZkHcV+RqwQ7mqj0Hnu0o/VU/E/3q3xUEDjWhcaBy76Mk50HiBQIr+FZRHUHw91e0D+VvRr/F9K8j+/jW2It1S/xfKo49KCWMUUv1oVHohX0HKgruEX/EcX+4h/1U+IsRSHCf7xxf8A08P+qnOKxUca55HVEAuWY6W5+2gE6Ucfiw8lnzM7bIgux03PcKRxYHE8SVbqsOHDB1LHM4I0FuYNu4Aa1T+P4yQ4xpSxLFiy33UaZV0t3CurdEWlEKtKO0+o11tsCddKCPD9BlUEGV5VYAHOdvIAaGhIehlx+fljbMSVsCFJdnsGB1Wx0Nu+9XXC4tWLKCpK2BswNri4BHK41qudLukceECyNcqW6sqhBYEgupK3uBZTr4igTYjohMLlDmPK2IKH4xae00Ni+juKCZiksneqtFMdt8psT7L1pN+FKKw6vDzOe7QD4XJ91RcO/CJLIzZ4liIF0TtXPdcta/uFBUuB8SbDcSjkytCevUSoQV7DMFdGU6eqb91dVwvFYMI0sM0ixMkjABge0rMSpU210NUlcZhZkd+IwP2zcPExeRmJ3sWGUd1hyq8G2IwyjrGljmi7LsoViCMqllGgdSLG3dQbSdL8KP8AjKe4Ldj7gKRcQ/CELhcOqMxbKDNIEW/M2F7Ac7kWrn2POjRLujZZCO9Tqo+F6Z4fouJSQgF1Cstzo6PZvfqw08KC5vwTEYm7y45HYW7Ecd4FB7srjNz1Ip/w/CZFC5kuOaYeNAb76FWOvM31qn8A6CYmBzJHGhBDWAxBjKn7BIC2cDQEHerBw/GzLN1GLjiimKFk6uTOsoW2Yi+x12J5GgOw/CoomDRhlABGS+ZbsR2u1crbuBA8KKcc6jd/p863v9++gB4g9k0NizKosLk5mC2AHMi9EzvlmgAd0AOUqw0Knsmzd43yn9GgsRil6+GInXtSGw1ATsobk2W7HxJsaYqjsWNy4PJ9ge8Nvff30AcvDhdJFxLRzQ6O62IliJ9SRDoyjUDmOVMMBiVGWNz612ibUqw3KZyNDa5s3vNSR4ACRnCgF7ggkm9+Vjp40u6R8bhwEIcoWzNlXs6ZvFvVQfHwoDoImkU3kJJJYAIQmugDD7S25HQ0NLwtImQLHGhKn0aKyI2oJIAHVowNzfQ770ml6QyzrDa8fWyiOMAMqlwpf02a0jxEC4VAobQFqIi4amHj7OWKVYyzy5nyMWbVlV3bQANoDpcUBOKTKSO40k6SC+Gl8EP0P0puXWwCknsIxY/bzD1r+yl3GBmglXvRv6WoK10Lb0zjvQ/Ag1dsNzrn/RGW2ITxuPetX+I60G025oaZb3omXeh5SdqATIPGsrzMfCvaA+dvRD+L5CvF51k/5oeZ+VarsaDdRRUY0oVKLjGlBXsOv+I4rxw0X9T0p/CViQcP1et7AnTnsBflvenMR/xDEeOFi/req90xkVnjIuQrWYW01sD7bX99BH0a4dBjVcy5jL1aZSjEEFCQxA2O4uCNq6FwchFWMjRRl923vriWIVoJ5FjdkyvmR13XmrC3LW1di4VjRNFDOP8AixK5Hc1srj/MDQWORbISqgnTQWF7aDzsKpP4V8HEcLHI/YYYhdgCzjq3GUkEbAXv4VagwkXLmI15OUJtyuutqo3Tjii3TDpMLQXMjNmkOZxZBmYG+l/81qBJwxYlQdWZAD+iAu25zZzeh+N8N68KVMhdf0zoQd9bGxqXDT5CIziGse0lg1r7so7Q8x7aKjxI5zyd3q+PjLQVKPhchMoKkGJQXzEL2bkA3PrC/deuh4lJOHcMKCRXbNeMoCAglsxALatzN7DU0X0NEDzur+kZo7DOulg4LX7RB3Fte+lvSqQyYfDxgWy4iSOQd3U5go8AylCKCjcJmVSVe5BF7jUg6HMfaNT410joFgpggkka6qMqA6mw1AHcopD0FxSQSTGUrGjxdWsj6BGuGBJ/QJupPgK6Fw9urbLpa/IgjW21tLUDSLiMQcRZx1hFwgOttr25a6Ul4vBFNi8PKrqzYRpRIoNyOsjAVSBqNdaezHsEhbnewGp1vSrjmMjiVZHGTO5BzAKxspNjbfbSgjmbWNf0nsfIKzE/CvetT8ZEWclxD1qJoFuCVJuBmLZTexNrUnwHSPDTEqkoWRNQrgxk23Az2zbkWHfSvheLEnFoHXZmkUeIEEg5+K/CgeYzBLHikxRYgMFikB2UdrIw7tTYirHicYkSlmIUAc9+/Qc6DkRWUqwBU7g7HzpdxSFLJaOMv1qBM+181gt9TtegD4/xw4iPqcKSk6sDLmOXIBZsiv8A/UIte3q6iqVhosS4fESiXESCYdTDMWKzkkrnMakbWB0Fjetuh/Chi5Zc7EhszSKrEHMXJtcajW9dQ4ZFBhmUpH6aQhesys7nQkKZCDkWyncigp/BOhc2HnTHYzIXzEmO9xFfQMSOQBICjbTen+OwyhcuIGeT0inLexRrui9nc2G3jTvj2LTq+qa464FFOViMxUkXKg5dr3Ntt6VTSdTIrvKpXKi3INxsAC4Nhctp7aCQz9ZBEwTIoW1joRYWGndp8aAxYujC24t7xb60bPAEJVRYbgXvubnUk31oSXY+VBzvgL5ZYz3Ef2ro0Bufj9a5thY7TEdzsPcTV/4VJdEPeo+Gn0oGElCyVO17nSoZRQQZK8rz3+6soJ1kvAvmfkK3Q6UFg5PQj9sfSjV2NBvDR6bUBHR0GulBW014jKB/9rH/AFvrWca6HTSIXgkjcnUQspQtbmJCcubXS4F6s8PBollaYZusZAhJOmUEt6tu8mmF7bX8vvtQcYj6LYnESukUb3QgO8qmMDQkLZ/WNwRp+j4iuj8B4M0MSwA36vQX0zXGYn/NmqzDE3tfN7RfwpDxHGYoSOIoXILoEZFGiN2ZHbMCboRcAbg3oC8LwcFg0uoGuQbE8sx5jwql8V6M49UlGHSKZLBFACiYAMH1zi0i+2/hVy/HZxlXqmuQxZtGAtmCrY2PasD/ABb0ZhcQ7ZC0TL2TnsBZd7fbY6ZRsft+FBxdsTLG6RT9ZhySOy4KgG/rAEWHPbTWhG6SkG41BG4jRdb+ArueLxsR9FI0bX/4b5WuefZP/iqj0r6BYWbDyHCwLDOil4zHcB7atGy3INwDYjY2oFP4PONddNICWv1egJHeCTa3gNu+rQ/BQ8uIsFyzdW+W+vWqGDkd1wIvca5B0H4gIsbA5NlZsp/j7PztXco8CrC5Lq2uoOoNydqDjvFeICMSoBdonCWbmVJEwI7u0R/D5Vd+hk46gJe/VkKD+qRmjv36aX8KL6T9BximE0YiGIzDri5ZY5ltlEllByvoCbbkUbwvo4sEZUk5msWO63AyhRfWwHfQMp8O0qBUmlhKm5MRQFh+iesVhaqL00lLSxYcSMy4ZLyu5BbrZNRmIXLcIBpb7dqt+E4bJGwZpSIV1YKCXsNbC+3xrm+P4G+XrYmEgkYZ1YOshzObZ03Zxpe1AplV/XjAcmygHRlIZW08Dl17qsHQ2QNxDAEbFpD4j0MoIPiDpW/DOiOIxIkZFSEEPrIxVSSrBclgWFywPhartw3hMULQDqUSZUbtLqb5bOwbne5N/GgPFcs4/wBIMmMiIZmigkc2Ot3Bs7AA9oC+UHlrXUw9j5a1w9ZzKrFkLdXmyW0yZpAWJ5kDXTx1oOs4PEw5hJAYz1gzXSwuumpA1Buba1bsJLmHmPfXz/0KkKY2MoLbhxzZSCNB9rWx9ldswktgLnTvoDIJDlYOV0UkhWJ2ve4tppXJcD0hxeJUw4dwoCZ7IFV2uxAuzA/Z17Nqs3TJ1wuCn/FUUsydWzRR5RFGxsWY3uNyBbmdaTdH8XmkfPcM8eHljYCxBRRBItwLWBsfb40F84kAQCNrADyyg86WOuh8qMWQNADzVrH+/wAaDU0FAlFsQ9/0/nVt6Py3hXwZh8aq/FEy4lj32P0+dO+iz+icd0p+IBoLIRrUc1YWrSa9t/veghzeHxrKzOe6soBMF+aX94KPU6UtwP5lf3o/pJ+lHK2lARG1bR4wCSxvYWFRYc3+NZi+HM5BRgDvY948dvfQO1xqkaG9aYfiSWYlhocuum2pqly4RhIVBcMQWyq1hYGxOYtYC57r0PLwUmTPOytFGc3VgsQxy37RO41252FBcMX0uwyZrPnyglhGC+UAXJOUEAAA70ln/CMtpOqw80hTe4yDNpZOZvY325VNxHhkiYZo2VUzLGuo9GesYKVPV7faB2sCKT8O4Ph3Zc7Z+tw4kZpCwmQsudCMuVF2OoJ0NAWvTp5AckJUiPrPVZ7pewYKo1F+8jagHnxuKciRZFTMCuc5RlKOes6mPVlumo7W+tNFCxIXjIw6vYA5gNMi2jCpe0drtqPWv30Ti7CRgYEAyMFUZWdciswY2YkG4AJ7qBpgOCw2SQpE6sqkWVhe+hY5je9+RFOeusc17W18Ba3wFqUcEkmIHWvGUDSRhEXZgxkDZr7WYC1r3FLumePaPCuqnWQst+YT7RHssPbQch4fKjY6Nokyxti1KJ3IZgVXytau8YHEMwzX395F/nXz/wBHcT1U8EhGbK6m3wv7L39ld66OyrkIGuX5HUGgaoxuDbl8/CpGkB3B91afjgqOfHKoJZgAOZNh7zQSAd1/dUOI4dHISxXK5+2vZYEG4N++9Ip+mUbHLh1ac3tmXSMeJkbRvJbmtJOlUsa3MaP/AB5QL7DW5oLWSL8qFxESkq9u0gYKb7BwAw8QbD3VTsT0wxQfK0cKARliygyC/ZAS7Aa6n3VbVjcKM7hmNvVTIovytc8viaBPxfEEMiA2D3uRuOSm36N96ScW4aAkwcgGUEFl7BBa9gbghgTl8TpVl/E+tnGpAWOxHfma+/cLUfjOAQzIUmXOp1IJ5g3BB5Gg4vxPDGKESFiskeUqGYFxJmBBHMLv767NwaNcXhoZtY3eNTIttC1rPp33G/jUUXRfBKMow6sCCCGJcEEAH1j3AUNP0mwkDCCMqWUWyR+rENu23qp5E3oLL+JRtG0WRerZSjqR6ykWIJ9tUiPg8cSiJCcq9kXOYgA6anXkKd4jj+U9mGQ5ha98twe6xJPsoIYrDmTqzMYJT6qT6Zhv2X00F7a0EHDo2RXVyDm1UgEbHQHxtWeyvRIpClZEkBuA0bhxz3ttXgPyoKl0ig7WYcmsf6hRPRE9mcf8xT7xb6VnGNZZ4+ZhSRfNSQfhUPRB+3OO8K3xIoLT/atZW0rZjUUpoI81ZWubxrKADhco6rXS0g/pajc+lVdpysH/AH0HvzUWmLNt++gsML2vTDCzXIqs4KYm+vP606wDXtQAzvfFr+4f/wBxKYCK6uLeu6r7AAW+QHtoBx+Upp/wZR/PHTjDDNIg5D/5H5CgX/hCxgZYYV7Ykdy2Ru2ojRiDow0zgg305UDhWL5RmLyECNUeztEgkYsL2UZgEUgHcGl/4Qj+Xrlv/soRgq/puzkk21Bzre1jY1vwPiL2znKx6w+tGbySM4R1UgAgdlzqTYHxoHMyrIECtZpY9+rUkxonZex9Qm0hNq1QxuqBIcqiZiIiwA7UZOZwRoLlO4G1hrS6LEF5Y0iIKsri7G7RwobAKpW+Wz5gV3BtfStxi5JIRM1mZLaM4KjKhOvI6RnXbbW+tA34Zi5ev6sIFRJQ8ha4LCQyIxj3v2gt7nS41pJ0mxwdMQTbLAMv8isb95zZh7Kik411PVzZZH7UsfVxqNFaTOAVOt1cLYi+jEUHIcz4tJMpBJLg7H0hcaDnllj057UHP4I2ikQOCrKVuDvbQj3g1deARu5KhpAscJZsrEAAHQE+34UNiOj+LfiUKvC0Wd1ETOOwREucHMNNLAkd1dE4dwlYMOY0Odipzud3ax9wuT76BP8Ai72suImXyyk/EUXgOjKStnkzSW+1Mxf/ACoeyDrvapeGwZgCdrD27U+w8lvv5UE6YCILlyKR4i50+W3KpIsJGuqxoPHLf514r1Jeg1xsxyNsQFOh8j7qr/H+LMsuFRWA/KIjIQ2nrqApOlwb60w6Q4/qcNPLoeriZgDsSF7I95FU/papeISAXKqkoHeVCuB5aCgumKZ45GdEzkaFQQCbE2386QcW6dmJ2jOHlMq2uoyhVuLi7k9x5CrRO4c51tlkUOPJwGHzqgdMYAcZ5wIT7C4+QoIZcRjMf+dkEMF7FIrgHX1S3rSbHuFWTolwnqm6uBEydWC4Nu1fTmN8wOm2tCYMWUAbA7dwBB3/AIqb9HMWEl1vYxAEW8Tb4igJm4NFpeIqpOihmCoTfYBrKd9qT8V6L4bOjFC4s4yM2ZdbMdT2tgba8quwx0bA9rcbEGq7xNmsgQAt1nM2HqsBfTne21ArweHjitHGMqWJVdTqCM2+u1qIDff41AuGZ5UyIzkMb2I7OmpNyLjl7akgQ27SZCRcoTcoeakjQnyNBV+kU3V47DsdmjKnyzW+tRcB9HjZIz9pWA9hzD3gVJ040kwjdzMD/mU/3qDjx6nFJKPstr/C1j/LQW7lUGIappBv3cvp8KGxBoIs/jWVFesoKtM3oB/1MfyepRJy9lAGT0QH/PjPwep8xvfxoHmAO/jT7hbanyqtYGTenfCpe37DQYz+nXwR/iU/tT7hoALsxygL63dfdh4iq8CesJ5BSPeV/tTqQN1IyBSzOoszFQRe7aqCdhQUR74ycyKzMBlZMx62TL6OOMFlNyxORiDYi5BppgS34vhy6JHJGesNwCQJGGRWvvI/pWK2Fri9qlh6TFcOCOqCv2EmzMxzm7EOTYtlzJc2YADc2rbhjIxnuYnWOJQkpdjGFlJEZ0t1ajVbDfLfWgChzLNIY1kf8nEcUhC3VpQWDBWsOr7J7OlgSeVR8IkjaPOY1z3dOrACdpwZA4MgsNUGUcr2rbh0gEgxLErcZj1rDKVzdQW07akpG2QjUtIORIp+qqGCvhTkkRFaTqwzRs8ZKoTG65D6qkqg03NBTePwMqOit24TBZQNS7R5WViFGvYDqDe51oqLEB8dFKjDJNhS40Prrowta4IyjX9WmPEog2KDrBlzWdyWI1jKdXJnYlQQ/WrlB1FgdCKK4hw1UPD2UN/tEqLmtmCSI7BDl05fGgJ4Nxx5cXFA62AWR1JN20jbWxJI7rnvpxj3IicruFNvdVK6M4Zl42SylSMG7WItfsEA/fuq643E9XGX/RGniToo95FABw/ErlABG2nx/sKapKL7j7k/2pRwvCIVBIuRodbC/P50zhhXS2X5/fegMixIsNRyqRcWPuPCo48w5/CplY99BXOmuNw5ws0c7siutgwVvW3UXta1xSvo/O82GAmUA2yqQLZ4wAEksdrj32q4Y/ApiEMMuqPofA8mHiDVd6EcPvh4w5v1ReE679VIyezQCgZ9FJb4OEHeEvAfKJrIfahWgOP4cPioresIDm8usyp8391WFYVUsqqqgnNYaC5FiT7BvVW4dM08ss4F1fSM22RQVW/cSTmt40Eim1/vYlYhp7SaOwdxMhGxDcv1mI1rSaMk3HePdnU39wrODFxJGDcqVsfAhP7g++gdrSvpW9sLI2oytG1xuLSLc6a7XpsBQ/FcOJIJY22eN1NuV1IB9hsaAXhGIVpiyXKP6pIte/gdRa3Ot+IRlZGHfrQsE3aV8wNwCSDflrttremfG/WU96n6GgovT+K8Ebc0e/vFq26XYbOjN4BvYwF/v40R0yjvhX+/I1My9Zh4iftQJf2oP7UEnBcR1mHifnlyt5r2T9K2xH9qUdDp+xLEd0fMB4Hsn4gU1xTC1BBmr2out8qygpSy9gfvVP8AK9Tiba1L8/YH7wf0tUiPrQPOHPpTrhT+k8NvnVbwUhuKbcOms170DMsRIw7iR8qbdKpXgw7MjWKRG3ZzdprILWO4JpBNicmIdt8r3IP8JtRHSjirYrCAqRGWnQEIXZpLMg9GSAIxmlQG51saCrcPxLDFSJAXsTljYxkEJlKqNe0CVVVy7HNfcU46N9UrSuysGOQqgOVEyNIxhGbe6k9k2ylrcqrkb2co+dXkgiMSglic0yygFz+ioPatsLW0q8JKAkbrMr36zO+ciwZkVuriGZcoV2Fx570Fc4pPJ+LxzswOrq69hs6tKz5FZQzKFjI1OWxANMZcQwjeURP1d85zYl+wGJRNWS5kS4JykqARvevOjs0SYUM2WKNllizuCFkVYgVzlQbkSSXvobKLisgwZODy2DdfEQGVmky5co6pIjpnILAbervpQaylZn0USdUYlC2YXaUsWlRFsQGSIXVj5Wq58KjN2LzdYUxEhjAABiTIUAJ3NxqO4W1qpx4lVVuscktFhgUeOQ26lWElifVbPZCQdO0KsPR+OJHkUxxx4mwDKDdhGFBFm2K3a+hvprQIeGYpn4/KCxbq8K6C9rgCINluBrZmNe/hA46+HWBIgpkZi5zKGUKmlip3uzfy170awpPGeJyHaOIj2yGNV/lDe6qx08xokxzJyiCRjztnf+Zrfw0DmHp0QlzhQW2IEmVb2Oy5SQN9zWuF/CDI7EDCxLZS2sjHa3cBSuCBXCg21JOo8lGvsPOgsJgAZcRl7IEWnPfLpvp63fQWnhXTyd5ArwxKCjEZQ7EZQCd31FjU+N6azglUbD3te5hYW1NtGc5tBVQw2GaPERLbMWjkOx5C/wAltWuIPbbSxFh7rA6HxvQWHiXSvFSRpJHM8S5srhAq6kaEkC4GYbX+0Kt3Q3FmQOzHWQRza97qY5NTv6SFz7RXOsDGTmA/N+sL7Zk7QHO5uLV0LopKCI8vJpY215HJiI792kj++getIDLJHobQq5Hg0jIB5aGq7xPo7DA8c0DSxtmy9WJWMZGU6hCdLaabeFMeHX/9Rx1wR+TQW8QJH195ozHreSAb2LNbyA+poEaY1ra2bcdx0bTw76LwLjrEs1wSezfUHvsde6tpsOoecAfosB3FyL2plObG4A38KCQPevZRdSD3GoL2YeOlECgRR4ZYx1aLlCkgAaba3ud+ywNG4qS8cfMqSD7tPhahOIRuhzJ6R5FYpG0gW8iKBZM22Zd+61F4uHJFDmIzkAyEbZiuoHgNvZQI+PLmhZTz0+Bt9K04NrhMP39QnvUW+lT8TPo/40/qAoTghtBEP0Vt7mIoFYfqMbf7Mg+DWHwIpziDYGlHSfDXQON0NvYdQfYaKwuM62JXv2iLHzGjf3oNL+XurytrivKCjKOx5SD4q9TRpdqjh/NP+8j+ZB+dT4eQX9v1oCb5WoqKWx/iFA4lu0deV69ke1jfnQOOKyHrZrC/O3f2AbaUZxpHMIEaCNesY5c+ayoesMWWRrQOcqHvJy0qmYPNLfX0asFvbOciZU7zckAgakXtTrjjsWijXrLvLKvWSIGWQZUDq3WC6lUjbe5BFqCpLKyTtka6kvGQCxOW5HVAEXyoARe9rMN6ufDY7l44Izku/VLI2bNGGzyLEFUN1gkW5DnQAVUoG1KNdmkRHBRjDmXq3K9nJdwI7g8jm8atvC8crWOZJZGkdmBugfOkUChCnrPlBGw2JJoESzIkUsg68PnS0ckgUzo86+iYMt81gcxufU1qyY0COI4dpFBW6szL20jRAqSWRRdgzP6vaNr0l45OojiVnAidI2YB3kdmjRZFjYyKSpLsxGoBLG9hT+bGl2Dxs4R3R7EDq4gHCuA1vXVXba47dAv4Q+YahIo2RomKgB4znWYJnA9I5QB1sLXZr66U1wUzjFxtKAS6tCHAX1QhkjU/aD6Acu6knR1h1uRSSvXO0YQqRlzTZpQbXQBWPZ0JzKbGmONjdCLRmSfrY2zLIWMjgZmkdAdFyZuWhN+VBF0PxJ/9T4ujH1srW7xHIq39iv8AGua4mcyymUg+lkZ/8zEj4EVYYuPIvEeITKbLJBPGhNtWKqi/zLelMWW8Ki3rW9gW30oPcKzKLqxFvG2/L3mpsHimR5bi+ZVHcd0I28F+NF4bh4MQOozba7+Qa19SNj31txLhjRzuoIPZAH2TooHPfblQQ4XiA/HMK7CyoGXUi3aWxJP8VNooQ63OuZueu/jqNz3iq7jYWVwSp0B10OxF9tthTHAJ20sbG4JO22u/sFA5xAEDMjEaeqRzB5KPEX0HMammH4LZBkkj5pIHPgOraO58T2f8p7qT8Uw7Oc7G7qLDW5IG9rd+9+8EVYfwbYhfymMCzZUlJ5EEslu866+2guJAzl7WbIEJ7xmzAe+/voNnviLfoxD3sxJ+AFSnFATCI7tDI4/7bRj/APYfdQmFkvNM3iF/ygD53oIJn9NMO9o7ezIT86Y4rY0oZvyl/wBtf6FpvM+9BFK2gPiKJV6XpJ2aMibSg0woBz3AJSVspIuVLDkeWhNacbbsR+z+mvcK9pJh4q3vWx+VCcbbLGpJAAtzO+oG+oJv5UCrHOCjDY6fBhQPC5OwB+s//uNU0bZg9uf/APfpQuB3sOTP8HOtAdiYswKnZhY+3Y++qzwuUxyPE3M28mH9xVmeYW7rj4fc0l41HdkkHMre3nYH4UG927jWVJmPf8a8oKbhW7DDxU+41rh3Oh8qysoCMQe0PIVpnOUe34bVlZQHRYto3eZbZoo42W40uR1evPQG/napuJY5nWFZLOJJVZ819WILMdCLXO9ZWUCrAcSeVu1YLlVSi3ylbKuUgkm1lXnyq6cI4jJJBMSbZZEZMugQvPlOUctF+JrKygV8SxzxywRIxBEInEm8uco6EZj9nKii1thTuOctE5O0McRVdwTJmLswN7kmJDbbTavaygSGQdffKgz4fEMQEAAZXIVlUCytZRqNauf4sJHa9wHxiZgNRZcrgWa+hLG47javayg4tKgE0gGwke3sY0RMLFCPvoaysoH3AcSS0S6AXG1x3nkbchTLiEpGJPO6L/pHKsrKAPGa2vY3V+Q7xR3DsAjHNqp6sHQ6chsb99ZWUE3CIw82RtrX91h/b3Uz4JHkxcxS6k4ZNuQMjXAG1qysoD4JicbHc74SQ/8A53S3la2ngKk4PMS0x/5jfM1lZQCxyn8Yf958lWnTyHWsrKACOU29tHRSmsrKCKOQ/jDjvhX4E0BxyUvhmLH9DTlq9r+egr2soE+FkOU68ifPQUFh8UQziw1DHnzY351lZQSS4tiRt6vdUfEHJijBJ1ax8jWVlAFesrKy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QUExQWFRUXFh4bFxgYFx8aGhccHBocGBgWHRgYHCggGBolHBgYITEhJSkrLi4uGB8zODMsNygtLywBCgoKBQUFDgUFDisZExkrKysrKysrKysrKysrKysrKysrKysrKysrKysrKysrKysrKysrKysrKysrKysrKysrK//AABEIAMQBAQMBIgACEQEDEQH/xAAcAAACAgMBAQAAAAAAAAAAAAAEBQMGAAIHAQj/xABLEAACAQIEAgYHAgwDBwMFAAABAgMAEQQSITEFQQYTIlFhcSMygZGhscFC8AcUJDNSYnJzgqKy0SWSwjQ1Q2N0g+EVs/JTVKPD8f/EABQBAQAAAAAAAAAAAAAAAAAAAAD/xAAUEQEAAAAAAAAAAAAAAAAAAAAA/9oADAMBAAIRAxEAPwCwqbxj9sfKoMOuh/aPzqSPSIft/StcNt7TQS5damVdq0XepudBXLX4j5Qn6f2qxQjQ+Q+YqvJ/vJ/3H1qxQjQ/w/MUA+PXt/8Ad+taQDtSea/KpuIDtn959ahg9eT+H60GdJ1/J3/dH60XGmvsofpR/s7fu/r/AOaNjOp8qCWBdahkTX2/WiYN6jk39ooBYI9F8vqa9dK3hOg8j8zXr0HiR6DzqWePtN5Vqnq+2pZ/WegHZOyvmakWPSsbZfM1sraeygHMentraJNNq0z/ADqSJtKDwR1vGna9h+VYGrZD2h7fkaCB13860ePSpXaxbzqMuLUEeTUUThk1PlQ7NtU+HftHyP0oIHTU1WekgAnQ/qe/tHSrO51NVfpQ3pU/YPzoLFHrkP6o+VEKuhoLAvdI/wBhaMi2NBAFoHiGmU+J/vRpal3FW0v3X+RoLFnFZS/8aFZQRRt6MX/T+la4c6ffvNYg9Go/XPyFZENBQTqdanWhUOtErQV2I/4nL/04+dWNNvaPnVcw1v8A1Of/AKdfrViGw/aFBpxL1z+8oaD87KPBPm1E8S9c/vPpQmH/AD0v7CfNqCXpX/s7fsD+oUwTdvKlfSqYdXHHexlsovsoU5ndra5QANubKOdLE6SB2ZI8zSEXCooHsJubaW1J9lBa8O2oqOYm/tFJhisVAgkaNp7El48pzW37Dgeta+4IO2m9OZWBsy3KsFZbixswuLjkRfWgGwr9lf4v6zU7mh8KOyP4v62qc0HoYBCSbAHfkBpQ0+LZ2tEygsCQGW5sAbMdeyL2NqUdNMWY8Jm5GVQfHmB7/lRvRnDXjhdu0+W7HxzMxPjfNQewYLHRlRLLDKv7vJfxBHOjcHj45HljVgXiALr3A6BvEX0pys4N1ZCFB7JYetoGuLHbW2vOlUeDhWR3iiEbkFH0IJysW57i53G9qCP+9bw7VoPrUkIoNlqSM9offlUVbx+svnQRynVqhJ0qvdI+mMMBdUBlewtYgIb8y19vIeVJ8L00xDC5wyuu90Dn3aksPEKaC7E1vhX7Z+/dSLhHSGLEu0QDxyoLmN1IzLp21zAEjXYgGm+Cbtn770Hs76mqv0sl9JF4q3wIqzYg61Uulvrw/wAXzU0Fk4O14oj+r9TTCDnSzgB9DH5EfzGmUA3oIAd/v30PjIwVa/d9KJUa++oMUdDYE6UENZSn8ZavaCwKPRr+2fkK0g2rYfm1/ab5CtID8qCWOilNBxmilNBW8Kf8UxPhAnxJqyX0H7VVnBf7zxn7iP5mrIp9XzoM4iO2f2/oaDw/5+T90v8AU1HcQ9f+MfKl+Eb8ob9wPgxoKr004kzYqRNbRosaAa2UoHZ7b6u+3Pq1q0dA+ExRQq6jMX5k8vLbzNFrBDFjTJKqA4nDosUjgZRJHmzxXbRGZcpB55SKPwKCFjEFCgH1RsM3a5aW1oHEWOVg2Vgchs1uRABI18CKRgqRdCGRmLIwNwVNje48b04xMoABLKNftGwtzHu+VL8da4tsVG3woBMLsPN/6zW52qPDbDzb+s1IdqDZYlYWZcwDggeI2I8dTQOA4gjSBopA6uL3Fxrsy2IBBBBBFHxHQ/tChsTgA083VgI9lew0BZi19tibXvQNsXOAqdh2u32QTa2uuUggaVrK97HUdm+vj50JBipl0MJa/iAB3m97AeNTh73NAGfrUkO1Rt9alj2oMFU/8J/EniwqImhmcox/UC5mUd1zYeV++reBrVW/CTwszYMMu8EgkPPsEFZDbwFm9hoOfcJ4dJPIgyk9Y6hSNrki58gBt4V9BYHq4lWOOyqoyrrqbDXzO599VPA9HYcEyNA7OhUEM1mzqy6MpAFtb9+9WPDwRyZWyKWUHKxUFluCpyk+qSCQbUAXSZEZ43srSoSuYeuEca355LqPaaWYM+kPsppxGFSjOVUSAKtwVZrZrhcw1y87GlWH0kPkPrQSYsa1U+mC6xeZ+S/2q3Tmqv0wj7MR7pP9J/tQM+jDegXwZvnTiD60i6MNeIjuf6A07hO9BC4qDFva3jU7NahMYPnQVbMfCsqTqj9xXtBcD+bX9pvpUcQ+/srdh6NfNvpXkdB7FRg+tBx70YD86Cs4Mf4njP3EX1qwqfV86r2DH+JYz9xF9af/AKNBNj/XP7Q+VLMKfynzw/8ArNM8b658x8qqfGeImKRSrFCYD2gtzq5sFzArm8wd9AaB502gSTCZHGZSY9O7tgXB5GxNTm8RsCW6sKtzuQFFr20vaqfjeJYmeIoZXZCRbMsakWvZAVRTckXA52tzqXgvSLEQA+jEy6HKY5Q4v6ysx3tqSTfXQCgvCcRw84COVLA6KyhjfwDA8qlxJ1+/LQCq3D0uw63Y4GeKQi2ZFVrjnbOVIHlW2F6WxyFhIpj17B0JK/rJclT+yT7KB3hRoPN/6zXoNzlBXNa9ifkNzzqPASB17DBrM17EErdiRcDVdDztUXDishaRIwzFrBm5BeyAL+rsdtdaA7IRYaC+43seR+/fWQYeztLftuRmv4DKAO4CvZYpGUAKoa631OX1lL2OW+wNr99EJE3d47/+KAh3FqCjQgG/dU8i5RdmVR57UFxHi+HhsJJlzMOyi2Zz4hASbeO1Bqwr2PatYOJRSHKsgJ7mGU2G++h17jW6CwPfQaK1So+o8+fy8fKo7VBJirA5EkmZbF1jXVQTa93Kg+wmgjnwpw5aOJ2WB2/MnVYmuTeI7opN7ptrpRWGx6ro45WNtjUODT8YZ39MskLLnhlyDq2yZllVYybq4b9IgEd9McZwyKZSJFOo1sStx42oF008JVfxfLkY5iVFg29teet6Ejb0tv1V+ZoyfCACRtERFBUjRFUXurHZAqga0GoIlFxvGCDyPa3BGjDXcUBOIqv9LPzSm2zj4hh9RVgxFIOlifkznusf5hr8aDzoi/ZkHcV+RqwQ7mqj0Hnu0o/VU/E/3q3xUEDjWhcaBy76Mk50HiBQIr+FZRHUHw91e0D+VvRr/F9K8j+/jW2It1S/xfKo49KCWMUUv1oVHohX0HKgruEX/EcX+4h/1U+IsRSHCf7xxf8A08P+qnOKxUca55HVEAuWY6W5+2gE6Ucfiw8lnzM7bIgux03PcKRxYHE8SVbqsOHDB1LHM4I0FuYNu4Aa1T+P4yQ4xpSxLFiy33UaZV0t3CurdEWlEKtKO0+o11tsCddKCPD9BlUEGV5VYAHOdvIAaGhIehlx+fljbMSVsCFJdnsGB1Wx0Nu+9XXC4tWLKCpK2BswNri4BHK41qudLukceECyNcqW6sqhBYEgupK3uBZTr4igTYjohMLlDmPK2IKH4xae00Ni+juKCZiksneqtFMdt8psT7L1pN+FKKw6vDzOe7QD4XJ91RcO/CJLIzZ4liIF0TtXPdcta/uFBUuB8SbDcSjkytCevUSoQV7DMFdGU6eqb91dVwvFYMI0sM0ixMkjABge0rMSpU210NUlcZhZkd+IwP2zcPExeRmJ3sWGUd1hyq8G2IwyjrGljmi7LsoViCMqllGgdSLG3dQbSdL8KP8AjKe4Ldj7gKRcQ/CELhcOqMxbKDNIEW/M2F7Ac7kWrn2POjRLujZZCO9Tqo+F6Z4fouJSQgF1Cstzo6PZvfqw08KC5vwTEYm7y45HYW7Ecd4FB7srjNz1Ip/w/CZFC5kuOaYeNAb76FWOvM31qn8A6CYmBzJHGhBDWAxBjKn7BIC2cDQEHerBw/GzLN1GLjiimKFk6uTOsoW2Yi+x12J5GgOw/CoomDRhlABGS+ZbsR2u1crbuBA8KKcc6jd/p863v9++gB4g9k0NizKosLk5mC2AHMi9EzvlmgAd0AOUqw0Knsmzd43yn9GgsRil6+GInXtSGw1ATsobk2W7HxJsaYqjsWNy4PJ9ge8Nvff30AcvDhdJFxLRzQ6O62IliJ9SRDoyjUDmOVMMBiVGWNz612ibUqw3KZyNDa5s3vNSR4ACRnCgF7ggkm9+Vjp40u6R8bhwEIcoWzNlXs6ZvFvVQfHwoDoImkU3kJJJYAIQmugDD7S25HQ0NLwtImQLHGhKn0aKyI2oJIAHVowNzfQ770ml6QyzrDa8fWyiOMAMqlwpf02a0jxEC4VAobQFqIi4amHj7OWKVYyzy5nyMWbVlV3bQANoDpcUBOKTKSO40k6SC+Gl8EP0P0puXWwCknsIxY/bzD1r+yl3GBmglXvRv6WoK10Lb0zjvQ/Ag1dsNzrn/RGW2ITxuPetX+I60G025oaZb3omXeh5SdqATIPGsrzMfCvaA+dvRD+L5CvF51k/5oeZ+VarsaDdRRUY0oVKLjGlBXsOv+I4rxw0X9T0p/CViQcP1et7AnTnsBflvenMR/xDEeOFi/req90xkVnjIuQrWYW01sD7bX99BH0a4dBjVcy5jL1aZSjEEFCQxA2O4uCNq6FwchFWMjRRl923vriWIVoJ5FjdkyvmR13XmrC3LW1di4VjRNFDOP8AixK5Hc1srj/MDQWORbISqgnTQWF7aDzsKpP4V8HEcLHI/YYYhdgCzjq3GUkEbAXv4VagwkXLmI15OUJtyuutqo3Tjii3TDpMLQXMjNmkOZxZBmYG+l/81qBJwxYlQdWZAD+iAu25zZzeh+N8N68KVMhdf0zoQd9bGxqXDT5CIziGse0lg1r7so7Q8x7aKjxI5zyd3q+PjLQVKPhchMoKkGJQXzEL2bkA3PrC/deuh4lJOHcMKCRXbNeMoCAglsxALatzN7DU0X0NEDzur+kZo7DOulg4LX7RB3Fte+lvSqQyYfDxgWy4iSOQd3U5go8AylCKCjcJmVSVe5BF7jUg6HMfaNT410joFgpggkka6qMqA6mw1AHcopD0FxSQSTGUrGjxdWsj6BGuGBJ/QJupPgK6Fw9urbLpa/IgjW21tLUDSLiMQcRZx1hFwgOttr25a6Ul4vBFNi8PKrqzYRpRIoNyOsjAVSBqNdaezHsEhbnewGp1vSrjmMjiVZHGTO5BzAKxspNjbfbSgjmbWNf0nsfIKzE/CvetT8ZEWclxD1qJoFuCVJuBmLZTexNrUnwHSPDTEqkoWRNQrgxk23Az2zbkWHfSvheLEnFoHXZmkUeIEEg5+K/CgeYzBLHikxRYgMFikB2UdrIw7tTYirHicYkSlmIUAc9+/Qc6DkRWUqwBU7g7HzpdxSFLJaOMv1qBM+181gt9TtegD4/xw4iPqcKSk6sDLmOXIBZsiv8A/UIte3q6iqVhosS4fESiXESCYdTDMWKzkkrnMakbWB0Fjetuh/Chi5Zc7EhszSKrEHMXJtcajW9dQ4ZFBhmUpH6aQhesys7nQkKZCDkWyncigp/BOhc2HnTHYzIXzEmO9xFfQMSOQBICjbTen+OwyhcuIGeT0inLexRrui9nc2G3jTvj2LTq+qa464FFOViMxUkXKg5dr3Ntt6VTSdTIrvKpXKi3INxsAC4Nhctp7aCQz9ZBEwTIoW1joRYWGndp8aAxYujC24t7xb60bPAEJVRYbgXvubnUk31oSXY+VBzvgL5ZYz3Ef2ro0Bufj9a5thY7TEdzsPcTV/4VJdEPeo+Gn0oGElCyVO17nSoZRQQZK8rz3+6soJ1kvAvmfkK3Q6UFg5PQj9sfSjV2NBvDR6bUBHR0GulBW014jKB/9rH/AFvrWca6HTSIXgkjcnUQspQtbmJCcubXS4F6s8PBollaYZusZAhJOmUEt6tu8mmF7bX8vvtQcYj6LYnESukUb3QgO8qmMDQkLZ/WNwRp+j4iuj8B4M0MSwA36vQX0zXGYn/NmqzDE3tfN7RfwpDxHGYoSOIoXILoEZFGiN2ZHbMCboRcAbg3oC8LwcFg0uoGuQbE8sx5jwql8V6M49UlGHSKZLBFACiYAMH1zi0i+2/hVy/HZxlXqmuQxZtGAtmCrY2PasD/ABb0ZhcQ7ZC0TL2TnsBZd7fbY6ZRsft+FBxdsTLG6RT9ZhySOy4KgG/rAEWHPbTWhG6SkG41BG4jRdb+ArueLxsR9FI0bX/4b5WuefZP/iqj0r6BYWbDyHCwLDOil4zHcB7atGy3INwDYjY2oFP4PONddNICWv1egJHeCTa3gNu+rQ/BQ8uIsFyzdW+W+vWqGDkd1wIvca5B0H4gIsbA5NlZsp/j7PztXco8CrC5Lq2uoOoNydqDjvFeICMSoBdonCWbmVJEwI7u0R/D5Vd+hk46gJe/VkKD+qRmjv36aX8KL6T9BximE0YiGIzDri5ZY5ltlEllByvoCbbkUbwvo4sEZUk5msWO63AyhRfWwHfQMp8O0qBUmlhKm5MRQFh+iesVhaqL00lLSxYcSMy4ZLyu5BbrZNRmIXLcIBpb7dqt+E4bJGwZpSIV1YKCXsNbC+3xrm+P4G+XrYmEgkYZ1YOshzObZ03Zxpe1AplV/XjAcmygHRlIZW08Dl17qsHQ2QNxDAEbFpD4j0MoIPiDpW/DOiOIxIkZFSEEPrIxVSSrBclgWFywPhartw3hMULQDqUSZUbtLqb5bOwbne5N/GgPFcs4/wBIMmMiIZmigkc2Ot3Bs7AA9oC+UHlrXUw9j5a1w9ZzKrFkLdXmyW0yZpAWJ5kDXTx1oOs4PEw5hJAYz1gzXSwuumpA1Buba1bsJLmHmPfXz/0KkKY2MoLbhxzZSCNB9rWx9ldswktgLnTvoDIJDlYOV0UkhWJ2ve4tppXJcD0hxeJUw4dwoCZ7IFV2uxAuzA/Z17Nqs3TJ1wuCn/FUUsydWzRR5RFGxsWY3uNyBbmdaTdH8XmkfPcM8eHljYCxBRRBItwLWBsfb40F84kAQCNrADyyg86WOuh8qMWQNADzVrH+/wAaDU0FAlFsQ9/0/nVt6Py3hXwZh8aq/FEy4lj32P0+dO+iz+icd0p+IBoLIRrUc1YWrSa9t/veghzeHxrKzOe6soBMF+aX94KPU6UtwP5lf3o/pJ+lHK2lARG1bR4wCSxvYWFRYc3+NZi+HM5BRgDvY948dvfQO1xqkaG9aYfiSWYlhocuum2pqly4RhIVBcMQWyq1hYGxOYtYC57r0PLwUmTPOytFGc3VgsQxy37RO41252FBcMX0uwyZrPnyglhGC+UAXJOUEAAA70ln/CMtpOqw80hTe4yDNpZOZvY325VNxHhkiYZo2VUzLGuo9GesYKVPV7faB2sCKT8O4Ph3Zc7Z+tw4kZpCwmQsudCMuVF2OoJ0NAWvTp5AckJUiPrPVZ7pewYKo1F+8jagHnxuKciRZFTMCuc5RlKOes6mPVlumo7W+tNFCxIXjIw6vYA5gNMi2jCpe0drtqPWv30Ti7CRgYEAyMFUZWdciswY2YkG4AJ7qBpgOCw2SQpE6sqkWVhe+hY5je9+RFOeusc17W18Ba3wFqUcEkmIHWvGUDSRhEXZgxkDZr7WYC1r3FLumePaPCuqnWQst+YT7RHssPbQch4fKjY6Nokyxti1KJ3IZgVXytau8YHEMwzX395F/nXz/wBHcT1U8EhGbK6m3wv7L39ld66OyrkIGuX5HUGgaoxuDbl8/CpGkB3B91afjgqOfHKoJZgAOZNh7zQSAd1/dUOI4dHISxXK5+2vZYEG4N++9Ip+mUbHLh1ac3tmXSMeJkbRvJbmtJOlUsa3MaP/AB5QL7DW5oLWSL8qFxESkq9u0gYKb7BwAw8QbD3VTsT0wxQfK0cKARliygyC/ZAS7Aa6n3VbVjcKM7hmNvVTIovytc8viaBPxfEEMiA2D3uRuOSm36N96ScW4aAkwcgGUEFl7BBa9gbghgTl8TpVl/E+tnGpAWOxHfma+/cLUfjOAQzIUmXOp1IJ5g3BB5Gg4vxPDGKESFiskeUqGYFxJmBBHMLv767NwaNcXhoZtY3eNTIttC1rPp33G/jUUXRfBKMow6sCCCGJcEEAH1j3AUNP0mwkDCCMqWUWyR+rENu23qp5E3oLL+JRtG0WRerZSjqR6ykWIJ9tUiPg8cSiJCcq9kXOYgA6anXkKd4jj+U9mGQ5ha98twe6xJPsoIYrDmTqzMYJT6qT6Zhv2X00F7a0EHDo2RXVyDm1UgEbHQHxtWeyvRIpClZEkBuA0bhxz3ttXgPyoKl0ig7WYcmsf6hRPRE9mcf8xT7xb6VnGNZZ4+ZhSRfNSQfhUPRB+3OO8K3xIoLT/atZW0rZjUUpoI81ZWubxrKADhco6rXS0g/pajc+lVdpysH/AH0HvzUWmLNt++gsML2vTDCzXIqs4KYm+vP606wDXtQAzvfFr+4f/wBxKYCK6uLeu6r7AAW+QHtoBx+Upp/wZR/PHTjDDNIg5D/5H5CgX/hCxgZYYV7Ykdy2Ru2ojRiDow0zgg305UDhWL5RmLyECNUeztEgkYsL2UZgEUgHcGl/4Qj+Xrlv/soRgq/puzkk21Bzre1jY1vwPiL2znKx6w+tGbySM4R1UgAgdlzqTYHxoHMyrIECtZpY9+rUkxonZex9Qm0hNq1QxuqBIcqiZiIiwA7UZOZwRoLlO4G1hrS6LEF5Y0iIKsri7G7RwobAKpW+Wz5gV3BtfStxi5JIRM1mZLaM4KjKhOvI6RnXbbW+tA34Zi5ev6sIFRJQ8ha4LCQyIxj3v2gt7nS41pJ0mxwdMQTbLAMv8isb95zZh7Kik411PVzZZH7UsfVxqNFaTOAVOt1cLYi+jEUHIcz4tJMpBJLg7H0hcaDnllj057UHP4I2ikQOCrKVuDvbQj3g1deARu5KhpAscJZsrEAAHQE+34UNiOj+LfiUKvC0Wd1ETOOwREucHMNNLAkd1dE4dwlYMOY0Odipzud3ax9wuT76BP8Ai72suImXyyk/EUXgOjKStnkzSW+1Mxf/ACoeyDrvapeGwZgCdrD27U+w8lvv5UE6YCILlyKR4i50+W3KpIsJGuqxoPHLf514r1Jeg1xsxyNsQFOh8j7qr/H+LMsuFRWA/KIjIQ2nrqApOlwb60w6Q4/qcNPLoeriZgDsSF7I95FU/papeISAXKqkoHeVCuB5aCgumKZ45GdEzkaFQQCbE2386QcW6dmJ2jOHlMq2uoyhVuLi7k9x5CrRO4c51tlkUOPJwGHzqgdMYAcZ5wIT7C4+QoIZcRjMf+dkEMF7FIrgHX1S3rSbHuFWTolwnqm6uBEydWC4Nu1fTmN8wOm2tCYMWUAbA7dwBB3/AIqb9HMWEl1vYxAEW8Tb4igJm4NFpeIqpOihmCoTfYBrKd9qT8V6L4bOjFC4s4yM2ZdbMdT2tgba8quwx0bA9rcbEGq7xNmsgQAt1nM2HqsBfTne21ArweHjitHGMqWJVdTqCM2+u1qIDff41AuGZ5UyIzkMb2I7OmpNyLjl7akgQ27SZCRcoTcoeakjQnyNBV+kU3V47DsdmjKnyzW+tRcB9HjZIz9pWA9hzD3gVJ040kwjdzMD/mU/3qDjx6nFJKPstr/C1j/LQW7lUGIappBv3cvp8KGxBoIs/jWVFesoKtM3oB/1MfyepRJy9lAGT0QH/PjPwep8xvfxoHmAO/jT7hbanyqtYGTenfCpe37DQYz+nXwR/iU/tT7hoALsxygL63dfdh4iq8CesJ5BSPeV/tTqQN1IyBSzOoszFQRe7aqCdhQUR74ycyKzMBlZMx62TL6OOMFlNyxORiDYi5BppgS34vhy6JHJGesNwCQJGGRWvvI/pWK2Fri9qlh6TFcOCOqCv2EmzMxzm7EOTYtlzJc2YADc2rbhjIxnuYnWOJQkpdjGFlJEZ0t1ajVbDfLfWgChzLNIY1kf8nEcUhC3VpQWDBWsOr7J7OlgSeVR8IkjaPOY1z3dOrACdpwZA4MgsNUGUcr2rbh0gEgxLErcZj1rDKVzdQW07akpG2QjUtIORIp+qqGCvhTkkRFaTqwzRs8ZKoTG65D6qkqg03NBTePwMqOit24TBZQNS7R5WViFGvYDqDe51oqLEB8dFKjDJNhS40Prrowta4IyjX9WmPEog2KDrBlzWdyWI1jKdXJnYlQQ/WrlB1FgdCKK4hw1UPD2UN/tEqLmtmCSI7BDl05fGgJ4Nxx5cXFA62AWR1JN20jbWxJI7rnvpxj3IicruFNvdVK6M4Zl42SylSMG7WItfsEA/fuq643E9XGX/RGniToo95FABw/ErlABG2nx/sKapKL7j7k/2pRwvCIVBIuRodbC/P50zhhXS2X5/fegMixIsNRyqRcWPuPCo48w5/CplY99BXOmuNw5ws0c7siutgwVvW3UXta1xSvo/O82GAmUA2yqQLZ4wAEksdrj32q4Y/ApiEMMuqPofA8mHiDVd6EcPvh4w5v1ReE679VIyezQCgZ9FJb4OEHeEvAfKJrIfahWgOP4cPioresIDm8usyp8391WFYVUsqqqgnNYaC5FiT7BvVW4dM08ss4F1fSM22RQVW/cSTmt40Eim1/vYlYhp7SaOwdxMhGxDcv1mI1rSaMk3HePdnU39wrODFxJGDcqVsfAhP7g++gdrSvpW9sLI2oytG1xuLSLc6a7XpsBQ/FcOJIJY22eN1NuV1IB9hsaAXhGIVpiyXKP6pIte/gdRa3Ot+IRlZGHfrQsE3aV8wNwCSDflrttremfG/WU96n6GgovT+K8Ebc0e/vFq26XYbOjN4BvYwF/v40R0yjvhX+/I1My9Zh4iftQJf2oP7UEnBcR1mHifnlyt5r2T9K2xH9qUdDp+xLEd0fMB4Hsn4gU1xTC1BBmr2out8qygpSy9gfvVP8AK9Tiba1L8/YH7wf0tUiPrQPOHPpTrhT+k8NvnVbwUhuKbcOms170DMsRIw7iR8qbdKpXgw7MjWKRG3ZzdprILWO4JpBNicmIdt8r3IP8JtRHSjirYrCAqRGWnQEIXZpLMg9GSAIxmlQG51saCrcPxLDFSJAXsTljYxkEJlKqNe0CVVVy7HNfcU46N9UrSuysGOQqgOVEyNIxhGbe6k9k2ylrcqrkb2co+dXkgiMSglic0yygFz+ioPatsLW0q8JKAkbrMr36zO+ciwZkVuriGZcoV2Fx570Fc4pPJ+LxzswOrq69hs6tKz5FZQzKFjI1OWxANMZcQwjeURP1d85zYl+wGJRNWS5kS4JykqARvevOjs0SYUM2WKNllizuCFkVYgVzlQbkSSXvobKLisgwZODy2DdfEQGVmky5co6pIjpnILAbervpQaylZn0USdUYlC2YXaUsWlRFsQGSIXVj5Wq58KjN2LzdYUxEhjAABiTIUAJ3NxqO4W1qpx4lVVuscktFhgUeOQ26lWElifVbPZCQdO0KsPR+OJHkUxxx4mwDKDdhGFBFm2K3a+hvprQIeGYpn4/KCxbq8K6C9rgCINluBrZmNe/hA46+HWBIgpkZi5zKGUKmlip3uzfy170awpPGeJyHaOIj2yGNV/lDe6qx08xokxzJyiCRjztnf+Zrfw0DmHp0QlzhQW2IEmVb2Oy5SQN9zWuF/CDI7EDCxLZS2sjHa3cBSuCBXCg21JOo8lGvsPOgsJgAZcRl7IEWnPfLpvp63fQWnhXTyd5ArwxKCjEZQ7EZQCd31FjU+N6azglUbD3te5hYW1NtGc5tBVQw2GaPERLbMWjkOx5C/wAltWuIPbbSxFh7rA6HxvQWHiXSvFSRpJHM8S5srhAq6kaEkC4GYbX+0Kt3Q3FmQOzHWQRza97qY5NTv6SFz7RXOsDGTmA/N+sL7Zk7QHO5uLV0LopKCI8vJpY215HJiI792kj++getIDLJHobQq5Hg0jIB5aGq7xPo7DA8c0DSxtmy9WJWMZGU6hCdLaabeFMeHX/9Rx1wR+TQW8QJH195ozHreSAb2LNbyA+poEaY1ra2bcdx0bTw76LwLjrEs1wSezfUHvsde6tpsOoecAfosB3FyL2plObG4A38KCQPevZRdSD3GoL2YeOlECgRR4ZYx1aLlCkgAaba3ud+ywNG4qS8cfMqSD7tPhahOIRuhzJ6R5FYpG0gW8iKBZM22Zd+61F4uHJFDmIzkAyEbZiuoHgNvZQI+PLmhZTz0+Bt9K04NrhMP39QnvUW+lT8TPo/40/qAoTghtBEP0Vt7mIoFYfqMbf7Mg+DWHwIpziDYGlHSfDXQON0NvYdQfYaKwuM62JXv2iLHzGjf3oNL+XurytrivKCjKOx5SD4q9TRpdqjh/NP+8j+ZB+dT4eQX9v1oCb5WoqKWx/iFA4lu0deV69ke1jfnQOOKyHrZrC/O3f2AbaUZxpHMIEaCNesY5c+ayoesMWWRrQOcqHvJy0qmYPNLfX0asFvbOciZU7zckAgakXtTrjjsWijXrLvLKvWSIGWQZUDq3WC6lUjbe5BFqCpLKyTtka6kvGQCxOW5HVAEXyoARe9rMN6ufDY7l44Izku/VLI2bNGGzyLEFUN1gkW5DnQAVUoG1KNdmkRHBRjDmXq3K9nJdwI7g8jm8atvC8crWOZJZGkdmBugfOkUChCnrPlBGw2JJoESzIkUsg68PnS0ckgUzo86+iYMt81gcxufU1qyY0COI4dpFBW6szL20jRAqSWRRdgzP6vaNr0l45OojiVnAidI2YB3kdmjRZFjYyKSpLsxGoBLG9hT+bGl2Dxs4R3R7EDq4gHCuA1vXVXba47dAv4Q+YahIo2RomKgB4znWYJnA9I5QB1sLXZr66U1wUzjFxtKAS6tCHAX1QhkjU/aD6Acu6knR1h1uRSSvXO0YQqRlzTZpQbXQBWPZ0JzKbGmONjdCLRmSfrY2zLIWMjgZmkdAdFyZuWhN+VBF0PxJ/9T4ujH1srW7xHIq39iv8AGua4mcyymUg+lkZ/8zEj4EVYYuPIvEeITKbLJBPGhNtWKqi/zLelMWW8Ki3rW9gW30oPcKzKLqxFvG2/L3mpsHimR5bi+ZVHcd0I28F+NF4bh4MQOozba7+Qa19SNj31txLhjRzuoIPZAH2TooHPfblQQ4XiA/HMK7CyoGXUi3aWxJP8VNooQ63OuZueu/jqNz3iq7jYWVwSp0B10OxF9tthTHAJ20sbG4JO22u/sFA5xAEDMjEaeqRzB5KPEX0HMammH4LZBkkj5pIHPgOraO58T2f8p7qT8Uw7Oc7G7qLDW5IG9rd+9+8EVYfwbYhfymMCzZUlJ5EEslu866+2guJAzl7WbIEJ7xmzAe+/voNnviLfoxD3sxJ+AFSnFATCI7tDI4/7bRj/APYfdQmFkvNM3iF/ygD53oIJn9NMO9o7ezIT86Y4rY0oZvyl/wBtf6FpvM+9BFK2gPiKJV6XpJ2aMibSg0woBz3AJSVspIuVLDkeWhNacbbsR+z+mvcK9pJh4q3vWx+VCcbbLGpJAAtzO+oG+oJv5UCrHOCjDY6fBhQPC5OwB+s//uNU0bZg9uf/APfpQuB3sOTP8HOtAdiYswKnZhY+3Y++qzwuUxyPE3M28mH9xVmeYW7rj4fc0l41HdkkHMre3nYH4UG927jWVJmPf8a8oKbhW7DDxU+41rh3Oh8qysoCMQe0PIVpnOUe34bVlZQHRYto3eZbZoo42W40uR1evPQG/napuJY5nWFZLOJJVZ819WILMdCLXO9ZWUCrAcSeVu1YLlVSi3ylbKuUgkm1lXnyq6cI4jJJBMSbZZEZMugQvPlOUctF+JrKygV8SxzxywRIxBEInEm8uco6EZj9nKii1thTuOctE5O0McRVdwTJmLswN7kmJDbbTavaygSGQdffKgz4fEMQEAAZXIVlUCytZRqNauf4sJHa9wHxiZgNRZcrgWa+hLG47javayg4tKgE0gGwke3sY0RMLFCPvoaysoH3AcSS0S6AXG1x3nkbchTLiEpGJPO6L/pHKsrKAPGa2vY3V+Q7xR3DsAjHNqp6sHQ6chsb99ZWUE3CIw82RtrX91h/b3Uz4JHkxcxS6k4ZNuQMjXAG1qysoD4JicbHc74SQ/8A53S3la2ngKk4PMS0x/5jfM1lZQCxyn8Yf958lWnTyHWsrKACOU29tHRSmsrKCKOQ/jDjvhX4E0BxyUvhmLH9DTlq9r+egr2soE+FkOU68ifPQUFh8UQziw1DHnzY351lZQSS4tiRt6vdUfEHJijBJ1ax8jWVlAFesrKyg//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22784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Justice </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Scalia’s </a:t>
            </a: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Dissent in </a:t>
            </a:r>
            <a:r>
              <a:rPr lang="en-US" sz="2800" i="1"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Windsor</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3" name="Rectangle 2"/>
          <p:cNvSpPr/>
          <p:nvPr/>
        </p:nvSpPr>
        <p:spPr>
          <a:xfrm>
            <a:off x="685800" y="1515182"/>
            <a:ext cx="5334000" cy="4757456"/>
          </a:xfrm>
          <a:prstGeom prst="rect">
            <a:avLst/>
          </a:prstGeom>
        </p:spPr>
        <p:txBody>
          <a:bodyPr wrap="square">
            <a:spAutoFit/>
          </a:bodyPr>
          <a:lstStyle/>
          <a:p>
            <a:pPr>
              <a:lnSpc>
                <a:spcPts val="3000"/>
              </a:lnSpc>
              <a:spcAft>
                <a:spcPts val="600"/>
              </a:spcAft>
            </a:pPr>
            <a:r>
              <a:rPr lang="en-US" sz="2000" dirty="0">
                <a:solidFill>
                  <a:schemeClr val="tx2">
                    <a:lumMod val="50000"/>
                  </a:schemeClr>
                </a:solidFill>
              </a:rPr>
              <a:t>Says Justice Scalia, </a:t>
            </a:r>
            <a:endParaRPr lang="en-US" sz="2000" dirty="0" smtClean="0">
              <a:solidFill>
                <a:schemeClr val="tx2">
                  <a:lumMod val="50000"/>
                </a:schemeClr>
              </a:solidFill>
            </a:endParaRPr>
          </a:p>
          <a:p>
            <a:pPr>
              <a:lnSpc>
                <a:spcPts val="3000"/>
              </a:lnSpc>
              <a:spcAft>
                <a:spcPts val="600"/>
              </a:spcAft>
            </a:pPr>
            <a:r>
              <a:rPr lang="en-US" sz="2000" dirty="0" smtClean="0">
                <a:solidFill>
                  <a:schemeClr val="tx2">
                    <a:lumMod val="50000"/>
                  </a:schemeClr>
                </a:solidFill>
              </a:rPr>
              <a:t>“</a:t>
            </a:r>
            <a:r>
              <a:rPr lang="en-US" sz="2000" dirty="0">
                <a:solidFill>
                  <a:schemeClr val="tx2">
                    <a:lumMod val="50000"/>
                  </a:schemeClr>
                </a:solidFill>
              </a:rPr>
              <a:t>To be sure (as the majority points out), the legislation is called the Defense of Marriage Act. But to defend traditional marriage is not to condemn, demean, or humiliate those who would prefer other arrangements, any more than to defend the Constitution of the United States is to condemn, demean, or humiliate other constitutions. To hurl such accusations so casually demeans this institution. </a:t>
            </a:r>
            <a:r>
              <a:rPr lang="en-US" sz="2000" dirty="0" smtClean="0">
                <a:solidFill>
                  <a:schemeClr val="tx2">
                    <a:lumMod val="50000"/>
                  </a:schemeClr>
                </a:solidFill>
              </a:rPr>
              <a:t> In </a:t>
            </a:r>
            <a:r>
              <a:rPr lang="en-US" sz="2000" dirty="0">
                <a:solidFill>
                  <a:schemeClr val="tx2">
                    <a:lumMod val="50000"/>
                  </a:schemeClr>
                </a:solidFill>
              </a:rPr>
              <a:t>the majority’s judgment, any resistance to its holding is beyond the pale of reasoned disagreement.”</a:t>
            </a: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438400"/>
            <a:ext cx="2103120" cy="2950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337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Justice </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Scalia’s </a:t>
            </a: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Dissent in </a:t>
            </a:r>
            <a:r>
              <a:rPr lang="en-US" sz="2800" i="1"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Windsor</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3" name="Rectangle 2"/>
          <p:cNvSpPr/>
          <p:nvPr/>
        </p:nvSpPr>
        <p:spPr>
          <a:xfrm>
            <a:off x="685800" y="1524000"/>
            <a:ext cx="7620000" cy="4738220"/>
          </a:xfrm>
          <a:prstGeom prst="rect">
            <a:avLst/>
          </a:prstGeom>
        </p:spPr>
        <p:txBody>
          <a:bodyPr wrap="square">
            <a:spAutoFit/>
          </a:bodyPr>
          <a:lstStyle/>
          <a:p>
            <a:pPr>
              <a:lnSpc>
                <a:spcPts val="2800"/>
              </a:lnSpc>
            </a:pPr>
            <a:r>
              <a:rPr lang="en-US" sz="2000" dirty="0">
                <a:solidFill>
                  <a:schemeClr val="tx2">
                    <a:lumMod val="50000"/>
                  </a:schemeClr>
                </a:solidFill>
              </a:rPr>
              <a:t>“In the majority’s telling, this story is black-and-white: </a:t>
            </a:r>
            <a:r>
              <a:rPr lang="en-US" sz="2000" dirty="0" smtClean="0">
                <a:solidFill>
                  <a:schemeClr val="tx2">
                    <a:lumMod val="50000"/>
                  </a:schemeClr>
                </a:solidFill>
              </a:rPr>
              <a:t> Hate </a:t>
            </a:r>
            <a:r>
              <a:rPr lang="en-US" sz="2000" dirty="0">
                <a:solidFill>
                  <a:schemeClr val="tx2">
                    <a:lumMod val="50000"/>
                  </a:schemeClr>
                </a:solidFill>
              </a:rPr>
              <a:t>your neighbor or come along with us. The truth is more complicated. It is hard to admit that one’s political opponents are not monsters, especially in a struggle like this one, and the challenge in the end proves more than today’s Court can handle. Too bad. A reminder that disagreement over something so fundamental as marriage can still be politically legitimate would have been a fit task for what in earlier times was called the judicial temperament. </a:t>
            </a:r>
            <a:endParaRPr lang="en-US" sz="2000" dirty="0" smtClean="0">
              <a:solidFill>
                <a:schemeClr val="tx2">
                  <a:lumMod val="50000"/>
                </a:schemeClr>
              </a:solidFill>
            </a:endParaRPr>
          </a:p>
          <a:p>
            <a:pPr>
              <a:lnSpc>
                <a:spcPts val="2800"/>
              </a:lnSpc>
            </a:pPr>
            <a:r>
              <a:rPr lang="en-US" sz="2000" dirty="0" smtClean="0">
                <a:solidFill>
                  <a:schemeClr val="tx2">
                    <a:lumMod val="50000"/>
                  </a:schemeClr>
                </a:solidFill>
              </a:rPr>
              <a:t>We </a:t>
            </a:r>
            <a:r>
              <a:rPr lang="en-US" sz="2000" dirty="0">
                <a:solidFill>
                  <a:schemeClr val="tx2">
                    <a:lumMod val="50000"/>
                  </a:schemeClr>
                </a:solidFill>
              </a:rPr>
              <a:t>might have covered ourselves with honor </a:t>
            </a:r>
          </a:p>
          <a:p>
            <a:pPr>
              <a:lnSpc>
                <a:spcPts val="2800"/>
              </a:lnSpc>
            </a:pPr>
            <a:r>
              <a:rPr lang="en-US" sz="2000" dirty="0" smtClean="0">
                <a:solidFill>
                  <a:schemeClr val="tx2">
                    <a:lumMod val="50000"/>
                  </a:schemeClr>
                </a:solidFill>
              </a:rPr>
              <a:t>today</a:t>
            </a:r>
            <a:r>
              <a:rPr lang="en-US" sz="2000" dirty="0">
                <a:solidFill>
                  <a:schemeClr val="tx2">
                    <a:lumMod val="50000"/>
                  </a:schemeClr>
                </a:solidFill>
              </a:rPr>
              <a:t>, </a:t>
            </a:r>
            <a:r>
              <a:rPr lang="en-US" sz="2000" dirty="0" smtClean="0">
                <a:solidFill>
                  <a:schemeClr val="tx2">
                    <a:lumMod val="50000"/>
                  </a:schemeClr>
                </a:solidFill>
              </a:rPr>
              <a:t>by </a:t>
            </a:r>
            <a:r>
              <a:rPr lang="en-US" sz="2000" dirty="0">
                <a:solidFill>
                  <a:schemeClr val="tx2">
                    <a:lumMod val="50000"/>
                  </a:schemeClr>
                </a:solidFill>
              </a:rPr>
              <a:t>promising all sides of this debate </a:t>
            </a:r>
            <a:endParaRPr lang="en-US" sz="2000" dirty="0" smtClean="0">
              <a:solidFill>
                <a:schemeClr val="tx2">
                  <a:lumMod val="50000"/>
                </a:schemeClr>
              </a:solidFill>
            </a:endParaRPr>
          </a:p>
          <a:p>
            <a:pPr>
              <a:lnSpc>
                <a:spcPts val="2800"/>
              </a:lnSpc>
            </a:pPr>
            <a:r>
              <a:rPr lang="en-US" sz="2000" dirty="0" smtClean="0">
                <a:solidFill>
                  <a:schemeClr val="tx2">
                    <a:lumMod val="50000"/>
                  </a:schemeClr>
                </a:solidFill>
              </a:rPr>
              <a:t>that it </a:t>
            </a:r>
            <a:r>
              <a:rPr lang="en-US" sz="2000" dirty="0">
                <a:solidFill>
                  <a:schemeClr val="tx2">
                    <a:lumMod val="50000"/>
                  </a:schemeClr>
                </a:solidFill>
              </a:rPr>
              <a:t>was theirs to settle and that we would </a:t>
            </a:r>
            <a:endParaRPr lang="en-US" sz="2000" dirty="0" smtClean="0">
              <a:solidFill>
                <a:schemeClr val="tx2">
                  <a:lumMod val="50000"/>
                </a:schemeClr>
              </a:solidFill>
            </a:endParaRPr>
          </a:p>
          <a:p>
            <a:pPr>
              <a:lnSpc>
                <a:spcPts val="2800"/>
              </a:lnSpc>
            </a:pPr>
            <a:r>
              <a:rPr lang="en-US" sz="2000" dirty="0" smtClean="0">
                <a:solidFill>
                  <a:schemeClr val="tx2">
                    <a:lumMod val="50000"/>
                  </a:schemeClr>
                </a:solidFill>
              </a:rPr>
              <a:t>respect </a:t>
            </a:r>
            <a:r>
              <a:rPr lang="en-US" sz="2000" dirty="0">
                <a:solidFill>
                  <a:schemeClr val="tx2">
                    <a:lumMod val="50000"/>
                  </a:schemeClr>
                </a:solidFill>
              </a:rPr>
              <a:t>their resolution. We might have let </a:t>
            </a:r>
            <a:endParaRPr lang="en-US" sz="2000" dirty="0" smtClean="0">
              <a:solidFill>
                <a:schemeClr val="tx2">
                  <a:lumMod val="50000"/>
                </a:schemeClr>
              </a:solidFill>
            </a:endParaRPr>
          </a:p>
          <a:p>
            <a:pPr>
              <a:lnSpc>
                <a:spcPts val="2800"/>
              </a:lnSpc>
            </a:pPr>
            <a:r>
              <a:rPr lang="en-US" sz="2000" dirty="0" smtClean="0">
                <a:solidFill>
                  <a:schemeClr val="tx2">
                    <a:lumMod val="50000"/>
                  </a:schemeClr>
                </a:solidFill>
              </a:rPr>
              <a:t>the </a:t>
            </a:r>
            <a:r>
              <a:rPr lang="en-US" sz="2000" dirty="0">
                <a:solidFill>
                  <a:schemeClr val="tx2">
                    <a:lumMod val="50000"/>
                  </a:schemeClr>
                </a:solidFill>
              </a:rPr>
              <a:t>People decide.”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864" y="4294290"/>
            <a:ext cx="2651760" cy="1836347"/>
          </a:xfrm>
          <a:prstGeom prst="rect">
            <a:avLst/>
          </a:prstGeom>
        </p:spPr>
      </p:pic>
    </p:spTree>
    <p:extLst>
      <p:ext uri="{BB962C8B-B14F-4D97-AF65-F5344CB8AC3E}">
        <p14:creationId xmlns:p14="http://schemas.microsoft.com/office/powerpoint/2010/main" val="175665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Public Reason in the DOMA Case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3" name="Rectangle 2"/>
          <p:cNvSpPr/>
          <p:nvPr/>
        </p:nvSpPr>
        <p:spPr>
          <a:xfrm>
            <a:off x="723616" y="1905000"/>
            <a:ext cx="7467600" cy="3772828"/>
          </a:xfrm>
          <a:prstGeom prst="rect">
            <a:avLst/>
          </a:prstGeom>
        </p:spPr>
        <p:txBody>
          <a:bodyPr wrap="square">
            <a:spAutoFit/>
          </a:bodyPr>
          <a:lstStyle/>
          <a:p>
            <a:pPr marL="285750" indent="-285750">
              <a:lnSpc>
                <a:spcPts val="2500"/>
              </a:lnSpc>
              <a:spcAft>
                <a:spcPts val="600"/>
              </a:spcAft>
              <a:buClr>
                <a:srgbClr val="C3C198"/>
              </a:buClr>
              <a:buFont typeface="Calibri" pitchFamily="34" charset="0"/>
              <a:buChar char="◊"/>
            </a:pPr>
            <a:r>
              <a:rPr lang="en-US" sz="2000" i="1" dirty="0" smtClean="0">
                <a:solidFill>
                  <a:schemeClr val="tx2">
                    <a:lumMod val="50000"/>
                  </a:schemeClr>
                </a:solidFill>
              </a:rPr>
              <a:t>Smith </a:t>
            </a:r>
            <a:r>
              <a:rPr lang="en-US" sz="2000" dirty="0">
                <a:solidFill>
                  <a:schemeClr val="tx2">
                    <a:lumMod val="50000"/>
                  </a:schemeClr>
                </a:solidFill>
              </a:rPr>
              <a:t>is often cited as the most damaging judicial opinion of the last 50 years to religious freedom rights. </a:t>
            </a:r>
            <a:r>
              <a:rPr lang="en-US" sz="2000" i="1" dirty="0" smtClean="0">
                <a:solidFill>
                  <a:schemeClr val="tx2">
                    <a:lumMod val="50000"/>
                  </a:schemeClr>
                </a:solidFill>
              </a:rPr>
              <a:t>Windsor</a:t>
            </a:r>
            <a:r>
              <a:rPr lang="en-US" sz="2000" dirty="0" smtClean="0">
                <a:solidFill>
                  <a:schemeClr val="tx2">
                    <a:lumMod val="50000"/>
                  </a:schemeClr>
                </a:solidFill>
              </a:rPr>
              <a:t> </a:t>
            </a:r>
            <a:r>
              <a:rPr lang="en-US" sz="2000" dirty="0">
                <a:solidFill>
                  <a:schemeClr val="tx2">
                    <a:lumMod val="50000"/>
                  </a:schemeClr>
                </a:solidFill>
              </a:rPr>
              <a:t>may have an even stronger claim for its wholesale dismissal of religion. </a:t>
            </a:r>
            <a:endParaRPr lang="en-US" sz="2000" dirty="0" smtClean="0">
              <a:solidFill>
                <a:schemeClr val="tx2">
                  <a:lumMod val="50000"/>
                </a:schemeClr>
              </a:solidFill>
            </a:endParaRPr>
          </a:p>
          <a:p>
            <a:pPr marL="285750" indent="-285750">
              <a:lnSpc>
                <a:spcPts val="2500"/>
              </a:lnSpc>
              <a:spcAft>
                <a:spcPts val="600"/>
              </a:spcAft>
              <a:buClr>
                <a:srgbClr val="C3C198"/>
              </a:buClr>
              <a:buFont typeface="Calibri" pitchFamily="34" charset="0"/>
              <a:buChar char="◊"/>
            </a:pPr>
            <a:r>
              <a:rPr lang="en-US" sz="2000" dirty="0" smtClean="0">
                <a:solidFill>
                  <a:schemeClr val="tx2">
                    <a:lumMod val="50000"/>
                  </a:schemeClr>
                </a:solidFill>
              </a:rPr>
              <a:t>Religious </a:t>
            </a:r>
            <a:r>
              <a:rPr lang="en-US" sz="2000" dirty="0">
                <a:solidFill>
                  <a:schemeClr val="tx2">
                    <a:lumMod val="50000"/>
                  </a:schemeClr>
                </a:solidFill>
              </a:rPr>
              <a:t>opposition to gay marriage is sweepingly dismissed as being motivated exclusively by “animus,” and all non-religious reasons are dismissed as being </a:t>
            </a:r>
            <a:r>
              <a:rPr lang="en-US" sz="2000" dirty="0" err="1">
                <a:solidFill>
                  <a:schemeClr val="tx2">
                    <a:lumMod val="50000"/>
                  </a:schemeClr>
                </a:solidFill>
              </a:rPr>
              <a:t>pretextual</a:t>
            </a:r>
            <a:r>
              <a:rPr lang="en-US" sz="2000" dirty="0">
                <a:solidFill>
                  <a:schemeClr val="tx2">
                    <a:lumMod val="50000"/>
                  </a:schemeClr>
                </a:solidFill>
              </a:rPr>
              <a:t> concealments of religious bias. </a:t>
            </a:r>
            <a:endParaRPr lang="en-US" sz="2000" dirty="0" smtClean="0">
              <a:solidFill>
                <a:schemeClr val="tx2">
                  <a:lumMod val="50000"/>
                </a:schemeClr>
              </a:solidFill>
            </a:endParaRPr>
          </a:p>
          <a:p>
            <a:pPr marL="285750" indent="-285750">
              <a:lnSpc>
                <a:spcPts val="2500"/>
              </a:lnSpc>
              <a:spcAft>
                <a:spcPts val="600"/>
              </a:spcAft>
              <a:buClr>
                <a:srgbClr val="C3C198"/>
              </a:buClr>
              <a:buFont typeface="Calibri" pitchFamily="34" charset="0"/>
              <a:buChar char="◊"/>
            </a:pPr>
            <a:r>
              <a:rPr lang="en-US" sz="2000" dirty="0" smtClean="0">
                <a:solidFill>
                  <a:schemeClr val="tx2">
                    <a:lumMod val="50000"/>
                  </a:schemeClr>
                </a:solidFill>
              </a:rPr>
              <a:t>Not </a:t>
            </a:r>
            <a:r>
              <a:rPr lang="en-US" sz="2000" dirty="0">
                <a:solidFill>
                  <a:schemeClr val="tx2">
                    <a:lumMod val="50000"/>
                  </a:schemeClr>
                </a:solidFill>
              </a:rPr>
              <a:t>only are religious reasons comprehensively dismissed; expressing such opposition in terms of public reason is completely dismissed as well. Religious conscience is dismissed as nothing more than illegitimate animus</a:t>
            </a:r>
            <a:r>
              <a:rPr lang="en-US" sz="2000" dirty="0" smtClean="0">
                <a:solidFill>
                  <a:schemeClr val="tx2">
                    <a:lumMod val="50000"/>
                  </a:schemeClr>
                </a:solidFill>
              </a:rPr>
              <a:t>.</a:t>
            </a:r>
            <a:endParaRPr lang="en-US" sz="2000" dirty="0">
              <a:solidFill>
                <a:schemeClr val="tx2">
                  <a:lumMod val="50000"/>
                </a:schemeClr>
              </a:solidFill>
            </a:endParaRPr>
          </a:p>
        </p:txBody>
      </p:sp>
    </p:spTree>
    <p:extLst>
      <p:ext uri="{BB962C8B-B14F-4D97-AF65-F5344CB8AC3E}">
        <p14:creationId xmlns:p14="http://schemas.microsoft.com/office/powerpoint/2010/main" val="2888231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63" y="1300162"/>
            <a:ext cx="742948" cy="5562600"/>
          </a:xfrm>
          <a:prstGeom prst="rect">
            <a:avLst/>
          </a:prstGeom>
          <a:solidFill>
            <a:srgbClr val="3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63" y="0"/>
            <a:ext cx="9148763"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4763" y="200024"/>
            <a:ext cx="9148763"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9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Thomas Hobbes and the Idea of Public Reason</a:t>
            </a:r>
            <a:endParaRPr lang="en-US" sz="29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585" y="6192554"/>
            <a:ext cx="457200" cy="4572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865999"/>
            <a:ext cx="3903600" cy="4114800"/>
          </a:xfrm>
          <a:prstGeom prst="rect">
            <a:avLst/>
          </a:prstGeom>
        </p:spPr>
      </p:pic>
      <p:sp>
        <p:nvSpPr>
          <p:cNvPr id="5" name="TextBox 4"/>
          <p:cNvSpPr txBox="1"/>
          <p:nvPr/>
        </p:nvSpPr>
        <p:spPr>
          <a:xfrm>
            <a:off x="5334000" y="1750272"/>
            <a:ext cx="3352800" cy="4401077"/>
          </a:xfrm>
          <a:prstGeom prst="rect">
            <a:avLst/>
          </a:prstGeom>
          <a:noFill/>
        </p:spPr>
        <p:txBody>
          <a:bodyPr wrap="square" rtlCol="0">
            <a:spAutoFit/>
          </a:bodyPr>
          <a:lstStyle/>
          <a:p>
            <a:pPr>
              <a:lnSpc>
                <a:spcPts val="2600"/>
              </a:lnSpc>
              <a:spcAft>
                <a:spcPts val="600"/>
              </a:spcAft>
            </a:pPr>
            <a:r>
              <a:rPr lang="en-US" sz="1700" dirty="0">
                <a:solidFill>
                  <a:schemeClr val="tx2">
                    <a:lumMod val="50000"/>
                  </a:schemeClr>
                </a:solidFill>
              </a:rPr>
              <a:t>In understanding the trajectory of the role of public reason in political discourse, and the prospects for claims of conscience surviving in a political culture in which public reason is the dominant conception of acceptable political and legal reasoning, it is helpful to understand something about the genesis of the idea of public reason, and the stark clarity with which its implications for conscience were originally understood.</a:t>
            </a:r>
          </a:p>
        </p:txBody>
      </p:sp>
    </p:spTree>
    <p:extLst>
      <p:ext uri="{BB962C8B-B14F-4D97-AF65-F5344CB8AC3E}">
        <p14:creationId xmlns:p14="http://schemas.microsoft.com/office/powerpoint/2010/main" val="206011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763" y="0"/>
            <a:ext cx="9148763"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38124"/>
            <a:ext cx="9148763"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Thomas Hobbes and the Idea of Public Reason</a:t>
            </a:r>
            <a:endPar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84" y="6352237"/>
            <a:ext cx="365760" cy="365760"/>
          </a:xfrm>
          <a:prstGeom prst="rect">
            <a:avLst/>
          </a:prstGeom>
        </p:spPr>
      </p:pic>
      <p:sp>
        <p:nvSpPr>
          <p:cNvPr id="5" name="TextBox 4"/>
          <p:cNvSpPr txBox="1"/>
          <p:nvPr/>
        </p:nvSpPr>
        <p:spPr>
          <a:xfrm>
            <a:off x="4278576" y="1590671"/>
            <a:ext cx="4086225" cy="4952638"/>
          </a:xfrm>
          <a:prstGeom prst="rect">
            <a:avLst/>
          </a:prstGeom>
          <a:noFill/>
        </p:spPr>
        <p:txBody>
          <a:bodyPr wrap="square" rtlCol="0">
            <a:spAutoFit/>
          </a:bodyPr>
          <a:lstStyle/>
          <a:p>
            <a:pPr>
              <a:lnSpc>
                <a:spcPts val="2300"/>
              </a:lnSpc>
              <a:spcAft>
                <a:spcPts val="600"/>
              </a:spcAft>
            </a:pPr>
            <a:r>
              <a:rPr lang="en-US" dirty="0">
                <a:solidFill>
                  <a:schemeClr val="tx2">
                    <a:lumMod val="50000"/>
                  </a:schemeClr>
                </a:solidFill>
              </a:rPr>
              <a:t>The concept of public reason was not invented by Rawls, or even Immanuel Kant (to whom it is often traced, including by Rawls).  It was Thomas Hobbes, writing a hundred years before Kant, in </a:t>
            </a:r>
            <a:r>
              <a:rPr lang="en-US" i="1" dirty="0">
                <a:solidFill>
                  <a:schemeClr val="tx2">
                    <a:lumMod val="50000"/>
                  </a:schemeClr>
                </a:solidFill>
              </a:rPr>
              <a:t>Leviathan</a:t>
            </a:r>
            <a:r>
              <a:rPr lang="en-US" dirty="0">
                <a:solidFill>
                  <a:schemeClr val="tx2">
                    <a:lumMod val="50000"/>
                  </a:schemeClr>
                </a:solidFill>
              </a:rPr>
              <a:t>, who introduced the </a:t>
            </a:r>
            <a:r>
              <a:rPr lang="en-US" dirty="0" smtClean="0">
                <a:solidFill>
                  <a:schemeClr val="tx2">
                    <a:lumMod val="50000"/>
                  </a:schemeClr>
                </a:solidFill>
              </a:rPr>
              <a:t>idea. </a:t>
            </a:r>
          </a:p>
          <a:p>
            <a:pPr>
              <a:lnSpc>
                <a:spcPts val="2300"/>
              </a:lnSpc>
              <a:spcAft>
                <a:spcPts val="600"/>
              </a:spcAft>
            </a:pPr>
            <a:r>
              <a:rPr lang="en-US" dirty="0">
                <a:solidFill>
                  <a:schemeClr val="tx2">
                    <a:lumMod val="50000"/>
                  </a:schemeClr>
                </a:solidFill>
              </a:rPr>
              <a:t> As Kant did a century later, </a:t>
            </a:r>
            <a:r>
              <a:rPr lang="en-US" dirty="0" smtClean="0">
                <a:solidFill>
                  <a:schemeClr val="tx2">
                    <a:lumMod val="50000"/>
                  </a:schemeClr>
                </a:solidFill>
              </a:rPr>
              <a:t>Hobbes contrasted public </a:t>
            </a:r>
            <a:r>
              <a:rPr lang="en-US" dirty="0">
                <a:solidFill>
                  <a:schemeClr val="tx2">
                    <a:lumMod val="50000"/>
                  </a:schemeClr>
                </a:solidFill>
              </a:rPr>
              <a:t>reason </a:t>
            </a:r>
            <a:r>
              <a:rPr lang="en-US" dirty="0" smtClean="0">
                <a:solidFill>
                  <a:schemeClr val="tx2">
                    <a:lumMod val="50000"/>
                  </a:schemeClr>
                </a:solidFill>
              </a:rPr>
              <a:t>with </a:t>
            </a:r>
            <a:r>
              <a:rPr lang="en-US" dirty="0">
                <a:solidFill>
                  <a:schemeClr val="tx2">
                    <a:lumMod val="50000"/>
                  </a:schemeClr>
                </a:solidFill>
              </a:rPr>
              <a:t>“private reason,” which was identified with claims of conscience. </a:t>
            </a:r>
            <a:endParaRPr lang="en-US" dirty="0" smtClean="0">
              <a:solidFill>
                <a:schemeClr val="tx2">
                  <a:lumMod val="50000"/>
                </a:schemeClr>
              </a:solidFill>
            </a:endParaRPr>
          </a:p>
          <a:p>
            <a:pPr>
              <a:lnSpc>
                <a:spcPts val="2300"/>
              </a:lnSpc>
            </a:pPr>
            <a:r>
              <a:rPr lang="en-US" dirty="0">
                <a:solidFill>
                  <a:schemeClr val="tx2">
                    <a:lumMod val="50000"/>
                  </a:schemeClr>
                </a:solidFill>
              </a:rPr>
              <a:t>For Hobbes, public reason was the will of the sovereign (and nothing more): It was the reason given by the King or Parliament (representing the public), as opposed to reasons given by subjects (private reasons).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9" y="1549727"/>
            <a:ext cx="3212995" cy="4937760"/>
          </a:xfrm>
          <a:prstGeom prst="rect">
            <a:avLst/>
          </a:prstGeom>
        </p:spPr>
      </p:pic>
    </p:spTree>
    <p:extLst>
      <p:ext uri="{BB962C8B-B14F-4D97-AF65-F5344CB8AC3E}">
        <p14:creationId xmlns:p14="http://schemas.microsoft.com/office/powerpoint/2010/main" val="1578781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4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Hobbes’s Response to Puritan Rhetoric of Conscience</a:t>
            </a:r>
            <a:endParaRPr kumimoji="0" lang="en-US" sz="24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2" name="Rectangle 1"/>
          <p:cNvSpPr/>
          <p:nvPr/>
        </p:nvSpPr>
        <p:spPr>
          <a:xfrm>
            <a:off x="1033822" y="1646284"/>
            <a:ext cx="7391400" cy="4372736"/>
          </a:xfrm>
          <a:prstGeom prst="rect">
            <a:avLst/>
          </a:prstGeom>
        </p:spPr>
        <p:txBody>
          <a:bodyPr wrap="square">
            <a:spAutoFit/>
          </a:bodyPr>
          <a:lstStyle/>
          <a:p>
            <a:pPr>
              <a:lnSpc>
                <a:spcPts val="3000"/>
              </a:lnSpc>
            </a:pPr>
            <a:r>
              <a:rPr lang="en-US" sz="2000" dirty="0" smtClean="0"/>
              <a:t>		As </a:t>
            </a:r>
            <a:r>
              <a:rPr lang="en-US" sz="2000" dirty="0"/>
              <a:t>Yale Political Science Professor Bryan </a:t>
            </a:r>
            <a:r>
              <a:rPr lang="en-US" sz="2000" dirty="0" err="1"/>
              <a:t>Garsten</a:t>
            </a:r>
            <a:r>
              <a:rPr lang="en-US" sz="2000" dirty="0"/>
              <a:t> </a:t>
            </a:r>
            <a:r>
              <a:rPr lang="en-US" sz="2000" dirty="0" smtClean="0"/>
              <a:t>		has </a:t>
            </a:r>
            <a:r>
              <a:rPr lang="en-US" sz="2000" dirty="0"/>
              <a:t>explained, Hobbes wrote in large measure in </a:t>
            </a:r>
            <a:r>
              <a:rPr lang="en-US" sz="2000" dirty="0" smtClean="0"/>
              <a:t>		response </a:t>
            </a:r>
            <a:r>
              <a:rPr lang="en-US" sz="2000" dirty="0"/>
              <a:t>to the “Puritan rhetoric of conscience</a:t>
            </a:r>
            <a:r>
              <a:rPr lang="en-US" sz="2000" dirty="0" smtClean="0"/>
              <a:t>,”</a:t>
            </a:r>
          </a:p>
          <a:p>
            <a:pPr>
              <a:lnSpc>
                <a:spcPts val="3000"/>
              </a:lnSpc>
              <a:spcAft>
                <a:spcPts val="600"/>
              </a:spcAft>
            </a:pPr>
            <a:r>
              <a:rPr lang="en-US" sz="2000" dirty="0"/>
              <a:t>	</a:t>
            </a:r>
            <a:r>
              <a:rPr lang="en-US" sz="2000" dirty="0" smtClean="0"/>
              <a:t>	the </a:t>
            </a:r>
            <a:r>
              <a:rPr lang="en-US" sz="2000" dirty="0"/>
              <a:t>defense of “private judgment” and </a:t>
            </a:r>
            <a:r>
              <a:rPr lang="en-US" sz="2000" dirty="0" smtClean="0"/>
              <a:t>conscience</a:t>
            </a:r>
            <a:r>
              <a:rPr lang="en-US" sz="2000" dirty="0"/>
              <a:t>” that were “the regular form of public preaching among the Puritan ministers so important to seventeenth-century politics in England.” </a:t>
            </a:r>
            <a:endParaRPr lang="en-US" sz="2000" dirty="0" smtClean="0"/>
          </a:p>
          <a:p>
            <a:pPr>
              <a:lnSpc>
                <a:spcPts val="3000"/>
              </a:lnSpc>
            </a:pPr>
            <a:r>
              <a:rPr lang="en-US" sz="2000" dirty="0" smtClean="0"/>
              <a:t>These </a:t>
            </a:r>
            <a:r>
              <a:rPr lang="en-US" sz="2000" dirty="0"/>
              <a:t>Puritan preachers asserted that such claims of conscience were inviolable, even if public authority demanded otherwise. Hobbes viewed such appeals as subversive and likely to be used to incite sedition. For Hobbes, claims of conscience were no more than private judgments that were seeking special </a:t>
            </a:r>
            <a:r>
              <a:rPr lang="en-US" sz="2000" dirty="0" smtClean="0"/>
              <a:t>status</a:t>
            </a:r>
            <a:r>
              <a:rPr lang="en-US" sz="2000" dirty="0"/>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912" y="1646284"/>
            <a:ext cx="1371600" cy="1394846"/>
          </a:xfrm>
          <a:prstGeom prst="rect">
            <a:avLst/>
          </a:prstGeom>
        </p:spPr>
      </p:pic>
    </p:spTree>
    <p:extLst>
      <p:ext uri="{BB962C8B-B14F-4D97-AF65-F5344CB8AC3E}">
        <p14:creationId xmlns:p14="http://schemas.microsoft.com/office/powerpoint/2010/main" val="1677115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4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Hobbes’s Social Contract Theory</a:t>
            </a:r>
            <a:endParaRPr kumimoji="0" lang="en-US" sz="24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545" y="6254542"/>
            <a:ext cx="365760" cy="365760"/>
          </a:xfrm>
          <a:prstGeom prst="rect">
            <a:avLst/>
          </a:prstGeom>
        </p:spPr>
      </p:pic>
      <p:sp>
        <p:nvSpPr>
          <p:cNvPr id="2" name="Rectangle 1"/>
          <p:cNvSpPr/>
          <p:nvPr/>
        </p:nvSpPr>
        <p:spPr>
          <a:xfrm>
            <a:off x="802339" y="1524000"/>
            <a:ext cx="7391400" cy="4837222"/>
          </a:xfrm>
          <a:prstGeom prst="rect">
            <a:avLst/>
          </a:prstGeom>
        </p:spPr>
        <p:txBody>
          <a:bodyPr wrap="square">
            <a:spAutoFit/>
          </a:bodyPr>
          <a:lstStyle/>
          <a:p>
            <a:pPr>
              <a:lnSpc>
                <a:spcPts val="2800"/>
              </a:lnSpc>
              <a:spcAft>
                <a:spcPts val="600"/>
              </a:spcAft>
            </a:pPr>
            <a:r>
              <a:rPr lang="en-US" dirty="0"/>
              <a:t>In </a:t>
            </a:r>
            <a:r>
              <a:rPr lang="en-US" dirty="0" smtClean="0"/>
              <a:t>Hobbes’s </a:t>
            </a:r>
            <a:r>
              <a:rPr lang="en-US" dirty="0"/>
              <a:t>understanding of the state, individuals agreed to be governed by the Sovereign as a way of escaping the state of nature (the “war of all against all”), where life, in his memorable description, is “solitary, poor, nasty, </a:t>
            </a:r>
            <a:r>
              <a:rPr lang="en-US" dirty="0" smtClean="0"/>
              <a:t>brutish</a:t>
            </a:r>
            <a:r>
              <a:rPr lang="en-US" dirty="0"/>
              <a:t>, and short.”  Following the dictates of the </a:t>
            </a:r>
            <a:r>
              <a:rPr lang="en-US" dirty="0" err="1"/>
              <a:t>omnicompetent</a:t>
            </a:r>
            <a:r>
              <a:rPr lang="en-US" dirty="0"/>
              <a:t> sovereign, for Hobbes, vindicated conscience, since the individual had already consented to submit to political authority.  </a:t>
            </a:r>
          </a:p>
          <a:p>
            <a:pPr>
              <a:lnSpc>
                <a:spcPts val="2800"/>
              </a:lnSpc>
            </a:pPr>
            <a:r>
              <a:rPr lang="en-US" dirty="0"/>
              <a:t>As Professor </a:t>
            </a:r>
            <a:r>
              <a:rPr lang="en-US" dirty="0" err="1"/>
              <a:t>Garsten</a:t>
            </a:r>
            <a:r>
              <a:rPr lang="en-US" dirty="0"/>
              <a:t> explains, “a person who followed the </a:t>
            </a:r>
            <a:endParaRPr lang="en-US" dirty="0" smtClean="0"/>
          </a:p>
          <a:p>
            <a:pPr>
              <a:lnSpc>
                <a:spcPts val="2800"/>
              </a:lnSpc>
            </a:pPr>
            <a:r>
              <a:rPr lang="en-US" dirty="0" smtClean="0"/>
              <a:t>Laws in </a:t>
            </a:r>
            <a:r>
              <a:rPr lang="en-US" dirty="0"/>
              <a:t>a Hobbesian commonwealth was by definition acting </a:t>
            </a:r>
            <a:endParaRPr lang="en-US" dirty="0" smtClean="0"/>
          </a:p>
          <a:p>
            <a:pPr>
              <a:lnSpc>
                <a:spcPts val="2800"/>
              </a:lnSpc>
            </a:pPr>
            <a:r>
              <a:rPr lang="en-US" dirty="0" smtClean="0"/>
              <a:t>according </a:t>
            </a:r>
            <a:r>
              <a:rPr lang="en-US" dirty="0"/>
              <a:t>to the dictates of conscience, since he had </a:t>
            </a:r>
            <a:endParaRPr lang="en-US" dirty="0" smtClean="0"/>
          </a:p>
          <a:p>
            <a:pPr>
              <a:lnSpc>
                <a:spcPts val="2800"/>
              </a:lnSpc>
            </a:pPr>
            <a:r>
              <a:rPr lang="en-US" dirty="0" smtClean="0"/>
              <a:t>transferred </a:t>
            </a:r>
            <a:r>
              <a:rPr lang="en-US" dirty="0"/>
              <a:t>the right of determining ‘the public conscience’ </a:t>
            </a:r>
            <a:endParaRPr lang="en-US" dirty="0" smtClean="0"/>
          </a:p>
          <a:p>
            <a:pPr>
              <a:lnSpc>
                <a:spcPts val="2800"/>
              </a:lnSpc>
            </a:pPr>
            <a:r>
              <a:rPr lang="en-US" dirty="0" smtClean="0"/>
              <a:t>to </a:t>
            </a:r>
            <a:r>
              <a:rPr lang="en-US" dirty="0"/>
              <a:t>the sovereign: [in the words of Hobbes,] ‘The law is the </a:t>
            </a:r>
            <a:endParaRPr lang="en-US" dirty="0" smtClean="0"/>
          </a:p>
          <a:p>
            <a:pPr>
              <a:lnSpc>
                <a:spcPts val="2800"/>
              </a:lnSpc>
            </a:pPr>
            <a:r>
              <a:rPr lang="en-US" dirty="0" smtClean="0"/>
              <a:t>public </a:t>
            </a:r>
            <a:r>
              <a:rPr lang="en-US" dirty="0"/>
              <a:t>Conscience.’”  The obligation to obey the sovereign lasts as long as the sovereign protects his subjects. </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799" y="3505200"/>
            <a:ext cx="1411939"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7260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4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Hobbes on Conscience</a:t>
            </a:r>
            <a:endParaRPr kumimoji="0" lang="en-US" sz="24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545" y="6254542"/>
            <a:ext cx="365760" cy="365760"/>
          </a:xfrm>
          <a:prstGeom prst="rect">
            <a:avLst/>
          </a:prstGeom>
        </p:spPr>
      </p:pic>
      <p:sp>
        <p:nvSpPr>
          <p:cNvPr id="2" name="Rectangle 1"/>
          <p:cNvSpPr/>
          <p:nvPr/>
        </p:nvSpPr>
        <p:spPr>
          <a:xfrm>
            <a:off x="792814" y="1752600"/>
            <a:ext cx="7391400" cy="4090222"/>
          </a:xfrm>
          <a:prstGeom prst="rect">
            <a:avLst/>
          </a:prstGeom>
        </p:spPr>
        <p:txBody>
          <a:bodyPr wrap="square">
            <a:spAutoFit/>
          </a:bodyPr>
          <a:lstStyle/>
          <a:p>
            <a:pPr>
              <a:lnSpc>
                <a:spcPts val="2800"/>
              </a:lnSpc>
              <a:spcAft>
                <a:spcPts val="600"/>
              </a:spcAft>
            </a:pPr>
            <a:r>
              <a:rPr lang="en-US" dirty="0"/>
              <a:t>As Hobbes put it: “The conscience being nothing else but a man’s settled judgment and opinion, when he hath once transferred his right of judging to another, that which shall be commanded, is no less his judgment, than the judgment of that other; so that in obedience to laws, a man doth still according to his conscience, but not his private conscience. And whatsoever is done contrary to private conscience, is then a sin, when the laws have left him to his own liberty, and never else.” </a:t>
            </a:r>
          </a:p>
          <a:p>
            <a:pPr>
              <a:lnSpc>
                <a:spcPts val="2800"/>
              </a:lnSpc>
              <a:spcAft>
                <a:spcPts val="600"/>
              </a:spcAft>
            </a:pPr>
            <a:r>
              <a:rPr lang="en-US" dirty="0"/>
              <a:t>For Hobbes, it was no sin to act contrary to conscience, provided this was at the direction of the sovereign. Ceding conscience to the sovereign in matters of public important also shields individuals from the preaching and prophesizing of those who claim to speak on behalf of God.</a:t>
            </a:r>
          </a:p>
        </p:txBody>
      </p:sp>
    </p:spTree>
    <p:extLst>
      <p:ext uri="{BB962C8B-B14F-4D97-AF65-F5344CB8AC3E}">
        <p14:creationId xmlns:p14="http://schemas.microsoft.com/office/powerpoint/2010/main" val="3006851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Bryan </a:t>
            </a:r>
            <a:r>
              <a:rPr lang="en-US" sz="2800" dirty="0" err="1"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Garsten</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 on Hobbes</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369111"/>
            <a:ext cx="365760" cy="365760"/>
          </a:xfrm>
          <a:prstGeom prst="rect">
            <a:avLst/>
          </a:prstGeom>
        </p:spPr>
      </p:pic>
      <p:sp>
        <p:nvSpPr>
          <p:cNvPr id="2" name="Rectangle 1"/>
          <p:cNvSpPr/>
          <p:nvPr/>
        </p:nvSpPr>
        <p:spPr>
          <a:xfrm>
            <a:off x="609600" y="1594638"/>
            <a:ext cx="7924800" cy="4760278"/>
          </a:xfrm>
          <a:prstGeom prst="rect">
            <a:avLst/>
          </a:prstGeom>
        </p:spPr>
        <p:txBody>
          <a:bodyPr wrap="square">
            <a:spAutoFit/>
          </a:bodyPr>
          <a:lstStyle/>
          <a:p>
            <a:pPr>
              <a:lnSpc>
                <a:spcPts val="2600"/>
              </a:lnSpc>
            </a:pPr>
            <a:r>
              <a:rPr lang="en-US" dirty="0"/>
              <a:t>“We have seen that when Hobbes devised his understanding of </a:t>
            </a:r>
            <a:endParaRPr lang="en-US" dirty="0" smtClean="0"/>
          </a:p>
          <a:p>
            <a:pPr>
              <a:lnSpc>
                <a:spcPts val="2600"/>
              </a:lnSpc>
            </a:pPr>
            <a:r>
              <a:rPr lang="en-US" dirty="0" smtClean="0"/>
              <a:t>representation</a:t>
            </a:r>
            <a:r>
              <a:rPr lang="en-US" dirty="0"/>
              <a:t>, he was asking citizens to disregard not only their </a:t>
            </a:r>
            <a:r>
              <a:rPr lang="en-US" dirty="0" smtClean="0"/>
              <a:t>   </a:t>
            </a:r>
          </a:p>
          <a:p>
            <a:pPr>
              <a:lnSpc>
                <a:spcPts val="2600"/>
              </a:lnSpc>
            </a:pPr>
            <a:r>
              <a:rPr lang="en-US" dirty="0" smtClean="0"/>
              <a:t>own </a:t>
            </a:r>
            <a:r>
              <a:rPr lang="en-US" dirty="0"/>
              <a:t>judgments and dictates of conscience but also, and perhaps </a:t>
            </a:r>
            <a:endParaRPr lang="en-US" dirty="0" smtClean="0"/>
          </a:p>
          <a:p>
            <a:pPr>
              <a:lnSpc>
                <a:spcPts val="2600"/>
              </a:lnSpc>
            </a:pPr>
            <a:r>
              <a:rPr lang="en-US" dirty="0" smtClean="0"/>
              <a:t>more </a:t>
            </a:r>
            <a:r>
              <a:rPr lang="en-US" dirty="0"/>
              <a:t>importantly, those judgments supplied to them by </a:t>
            </a:r>
            <a:r>
              <a:rPr lang="en-US" dirty="0" smtClean="0"/>
              <a:t>preachers </a:t>
            </a:r>
          </a:p>
          <a:p>
            <a:pPr>
              <a:lnSpc>
                <a:spcPts val="2600"/>
              </a:lnSpc>
            </a:pPr>
            <a:r>
              <a:rPr lang="en-US" dirty="0" smtClean="0"/>
              <a:t>and </a:t>
            </a:r>
            <a:r>
              <a:rPr lang="en-US" dirty="0"/>
              <a:t>prophesiers. He asked citizens to protect </a:t>
            </a:r>
            <a:r>
              <a:rPr lang="en-US" dirty="0" smtClean="0"/>
              <a:t> themselves from </a:t>
            </a:r>
          </a:p>
          <a:p>
            <a:pPr>
              <a:lnSpc>
                <a:spcPts val="2600"/>
              </a:lnSpc>
            </a:pPr>
            <a:r>
              <a:rPr lang="en-US" dirty="0"/>
              <a:t>t</a:t>
            </a:r>
            <a:r>
              <a:rPr lang="en-US" dirty="0" smtClean="0"/>
              <a:t>he </a:t>
            </a:r>
            <a:r>
              <a:rPr lang="en-US" dirty="0"/>
              <a:t>influence of these orators by chaining their </a:t>
            </a:r>
            <a:r>
              <a:rPr lang="en-US" dirty="0" smtClean="0"/>
              <a:t>ears </a:t>
            </a:r>
            <a:r>
              <a:rPr lang="en-US" dirty="0"/>
              <a:t>to the </a:t>
            </a:r>
            <a:r>
              <a:rPr lang="en-US" dirty="0" smtClean="0"/>
              <a:t>lips</a:t>
            </a:r>
          </a:p>
          <a:p>
            <a:pPr>
              <a:lnSpc>
                <a:spcPts val="2600"/>
              </a:lnSpc>
            </a:pPr>
            <a:r>
              <a:rPr lang="en-US" dirty="0" smtClean="0"/>
              <a:t>of </a:t>
            </a:r>
            <a:r>
              <a:rPr lang="en-US" dirty="0"/>
              <a:t>the sovereign, whose words he called the </a:t>
            </a:r>
            <a:r>
              <a:rPr lang="en-US" dirty="0" smtClean="0"/>
              <a:t>‘</a:t>
            </a:r>
            <a:r>
              <a:rPr lang="en-US" dirty="0"/>
              <a:t>public conscience</a:t>
            </a:r>
            <a:r>
              <a:rPr lang="en-US" dirty="0" smtClean="0"/>
              <a:t>’</a:t>
            </a:r>
          </a:p>
          <a:p>
            <a:pPr>
              <a:lnSpc>
                <a:spcPts val="2600"/>
              </a:lnSpc>
            </a:pPr>
            <a:r>
              <a:rPr lang="en-US" dirty="0" smtClean="0"/>
              <a:t>and</a:t>
            </a:r>
            <a:r>
              <a:rPr lang="en-US" dirty="0"/>
              <a:t>, in Chapter 37 of Leviathan, the ‘public reason.’ For the sake of peace, he argued, ‘the Private Reason must submit to the </a:t>
            </a:r>
            <a:r>
              <a:rPr lang="en-US" dirty="0" err="1"/>
              <a:t>Publique</a:t>
            </a:r>
            <a:r>
              <a:rPr lang="en-US" dirty="0"/>
              <a:t>.’ </a:t>
            </a:r>
            <a:r>
              <a:rPr lang="en-US" dirty="0" smtClean="0"/>
              <a:t> Public </a:t>
            </a:r>
            <a:r>
              <a:rPr lang="en-US" dirty="0"/>
              <a:t>reason was thus created as a means of avoiding controversy by providing an external </a:t>
            </a:r>
            <a:r>
              <a:rPr lang="en-US" dirty="0" smtClean="0"/>
              <a:t>source </a:t>
            </a:r>
            <a:r>
              <a:rPr lang="en-US" dirty="0"/>
              <a:t>of </a:t>
            </a:r>
            <a:endParaRPr lang="en-US" dirty="0" smtClean="0"/>
          </a:p>
          <a:p>
            <a:pPr>
              <a:lnSpc>
                <a:spcPts val="2600"/>
              </a:lnSpc>
            </a:pPr>
            <a:r>
              <a:rPr lang="en-US" dirty="0"/>
              <a:t> </a:t>
            </a:r>
            <a:r>
              <a:rPr lang="en-US" dirty="0" smtClean="0"/>
              <a:t>                        unified </a:t>
            </a:r>
            <a:r>
              <a:rPr lang="en-US" dirty="0"/>
              <a:t>judgment. It sought to avoid the political </a:t>
            </a:r>
            <a:r>
              <a:rPr lang="en-US" dirty="0" smtClean="0"/>
              <a:t>tumult </a:t>
            </a:r>
            <a:r>
              <a:rPr lang="en-US" dirty="0"/>
              <a:t>that resulted </a:t>
            </a:r>
            <a:endParaRPr lang="en-US" dirty="0" smtClean="0"/>
          </a:p>
          <a:p>
            <a:pPr>
              <a:lnSpc>
                <a:spcPts val="2600"/>
              </a:lnSpc>
            </a:pPr>
            <a:r>
              <a:rPr lang="en-US" dirty="0"/>
              <a:t> </a:t>
            </a:r>
            <a:r>
              <a:rPr lang="en-US" dirty="0" smtClean="0"/>
              <a:t>                        when </a:t>
            </a:r>
            <a:r>
              <a:rPr lang="en-US" dirty="0"/>
              <a:t>each citizen was left to judge for </a:t>
            </a:r>
            <a:r>
              <a:rPr lang="en-US" dirty="0" smtClean="0"/>
              <a:t>himself </a:t>
            </a:r>
            <a:r>
              <a:rPr lang="en-US" dirty="0"/>
              <a:t>and thus made </a:t>
            </a:r>
            <a:r>
              <a:rPr lang="en-US" dirty="0" smtClean="0"/>
              <a:t>prey</a:t>
            </a:r>
          </a:p>
          <a:p>
            <a:pPr>
              <a:lnSpc>
                <a:spcPts val="2600"/>
              </a:lnSpc>
            </a:pPr>
            <a:r>
              <a:rPr lang="en-US" dirty="0"/>
              <a:t> </a:t>
            </a:r>
            <a:r>
              <a:rPr lang="en-US" dirty="0" smtClean="0"/>
              <a:t>                        to </a:t>
            </a:r>
            <a:r>
              <a:rPr lang="en-US" dirty="0"/>
              <a:t>the influence of orators</a:t>
            </a:r>
            <a:r>
              <a:rPr lang="en-US" dirty="0" smtClean="0"/>
              <a:t>.” </a:t>
            </a:r>
          </a:p>
          <a:p>
            <a:pPr>
              <a:lnSpc>
                <a:spcPts val="2600"/>
              </a:lnSpc>
            </a:pPr>
            <a:r>
              <a:rPr lang="en-US" i="1" dirty="0"/>
              <a:t> </a:t>
            </a:r>
            <a:r>
              <a:rPr lang="en-US" i="1" dirty="0" smtClean="0"/>
              <a:t>                                               </a:t>
            </a:r>
            <a:r>
              <a:rPr lang="en-US" sz="1400" dirty="0" smtClean="0"/>
              <a:t>Bryan </a:t>
            </a:r>
            <a:r>
              <a:rPr lang="en-US" sz="1400" dirty="0" err="1" smtClean="0"/>
              <a:t>Garsten</a:t>
            </a:r>
            <a:r>
              <a:rPr lang="en-US" sz="1400" dirty="0" smtClean="0"/>
              <a:t> –  </a:t>
            </a:r>
            <a:r>
              <a:rPr lang="en-US" sz="1400" i="1" dirty="0" smtClean="0"/>
              <a:t>Saving </a:t>
            </a:r>
            <a:r>
              <a:rPr lang="en-US" sz="1400" i="1" dirty="0"/>
              <a:t>Persuasion: A Defense of Rhetoric and Judgment</a:t>
            </a:r>
            <a:endParaRPr lang="en-US" sz="1400" dirty="0">
              <a:solidFill>
                <a:schemeClr val="tx2">
                  <a:lumMod val="5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1755998"/>
            <a:ext cx="1371600" cy="208449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5010030"/>
            <a:ext cx="1097280" cy="1219200"/>
          </a:xfrm>
          <a:prstGeom prst="rect">
            <a:avLst/>
          </a:prstGeom>
        </p:spPr>
      </p:pic>
    </p:spTree>
    <p:extLst>
      <p:ext uri="{BB962C8B-B14F-4D97-AF65-F5344CB8AC3E}">
        <p14:creationId xmlns:p14="http://schemas.microsoft.com/office/powerpoint/2010/main" val="6482875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Hobbes on the Diseases of the Commonwealth</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2" name="Rectangle 1"/>
          <p:cNvSpPr/>
          <p:nvPr/>
        </p:nvSpPr>
        <p:spPr>
          <a:xfrm>
            <a:off x="542925" y="3200400"/>
            <a:ext cx="3352800" cy="2637902"/>
          </a:xfrm>
          <a:prstGeom prst="rect">
            <a:avLst/>
          </a:prstGeom>
        </p:spPr>
        <p:txBody>
          <a:bodyPr wrap="square">
            <a:spAutoFit/>
          </a:bodyPr>
          <a:lstStyle/>
          <a:p>
            <a:pPr marL="285750" indent="-285750">
              <a:lnSpc>
                <a:spcPts val="2500"/>
              </a:lnSpc>
              <a:spcAft>
                <a:spcPts val="600"/>
              </a:spcAft>
              <a:buClr>
                <a:srgbClr val="C3C198"/>
              </a:buClr>
              <a:buFont typeface="Calibri" pitchFamily="34" charset="0"/>
              <a:buChar char="◊"/>
            </a:pPr>
            <a:r>
              <a:rPr lang="en-US" dirty="0" smtClean="0">
                <a:solidFill>
                  <a:schemeClr val="tx2">
                    <a:lumMod val="50000"/>
                  </a:schemeClr>
                </a:solidFill>
              </a:rPr>
              <a:t>This </a:t>
            </a:r>
            <a:r>
              <a:rPr lang="en-US" dirty="0">
                <a:solidFill>
                  <a:schemeClr val="tx2">
                    <a:lumMod val="50000"/>
                  </a:schemeClr>
                </a:solidFill>
              </a:rPr>
              <a:t>may be true in the state of nature, but not in a commonwealth, where “the measure of good and evil actions is the civil law, and the judge the legislator, who is always representative of the commonwealth</a:t>
            </a:r>
            <a:r>
              <a:rPr lang="en-US" dirty="0" smtClean="0">
                <a:solidFill>
                  <a:schemeClr val="tx2">
                    <a:lumMod val="50000"/>
                  </a:schemeClr>
                </a:solidFill>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2686400"/>
            <a:ext cx="4206240" cy="3444238"/>
          </a:xfrm>
          <a:prstGeom prst="rect">
            <a:avLst/>
          </a:prstGeom>
        </p:spPr>
      </p:pic>
      <p:sp>
        <p:nvSpPr>
          <p:cNvPr id="8" name="Rectangle 7"/>
          <p:cNvSpPr/>
          <p:nvPr/>
        </p:nvSpPr>
        <p:spPr>
          <a:xfrm>
            <a:off x="542925" y="1600200"/>
            <a:ext cx="7543799" cy="1054135"/>
          </a:xfrm>
          <a:prstGeom prst="rect">
            <a:avLst/>
          </a:prstGeom>
        </p:spPr>
        <p:txBody>
          <a:bodyPr wrap="square">
            <a:spAutoFit/>
          </a:bodyPr>
          <a:lstStyle/>
          <a:p>
            <a:pPr marL="285750" indent="-285750">
              <a:lnSpc>
                <a:spcPts val="2500"/>
              </a:lnSpc>
              <a:spcAft>
                <a:spcPts val="600"/>
              </a:spcAft>
              <a:buClr>
                <a:srgbClr val="C3C198"/>
              </a:buClr>
              <a:buFont typeface="Calibri" pitchFamily="34" charset="0"/>
              <a:buChar char="◊"/>
            </a:pPr>
            <a:r>
              <a:rPr lang="en-US" dirty="0">
                <a:solidFill>
                  <a:schemeClr val="tx2">
                    <a:lumMod val="50000"/>
                  </a:schemeClr>
                </a:solidFill>
              </a:rPr>
              <a:t>Hobbes warns against the “diseases of a commonwealth that proceed from the poison of seditious doctrine, whereof one is that every private man is judge of good and evil actions.” </a:t>
            </a:r>
            <a:endParaRPr lang="en-US" dirty="0" smtClean="0">
              <a:solidFill>
                <a:schemeClr val="tx2">
                  <a:lumMod val="50000"/>
                </a:schemeClr>
              </a:solidFill>
            </a:endParaRPr>
          </a:p>
        </p:txBody>
      </p:sp>
    </p:spTree>
    <p:extLst>
      <p:ext uri="{BB962C8B-B14F-4D97-AF65-F5344CB8AC3E}">
        <p14:creationId xmlns:p14="http://schemas.microsoft.com/office/powerpoint/2010/main" val="2050634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The Post World War II Pledge of Allegiance Cases</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sp>
        <p:nvSpPr>
          <p:cNvPr id="16" name="TextBox 15"/>
          <p:cNvSpPr txBox="1"/>
          <p:nvPr/>
        </p:nvSpPr>
        <p:spPr>
          <a:xfrm>
            <a:off x="598820" y="1600200"/>
            <a:ext cx="7946359" cy="2105705"/>
          </a:xfrm>
          <a:prstGeom prst="rect">
            <a:avLst/>
          </a:prstGeom>
          <a:noFill/>
        </p:spPr>
        <p:txBody>
          <a:bodyPr wrap="square" rtlCol="0">
            <a:spAutoFit/>
          </a:bodyPr>
          <a:lstStyle/>
          <a:p>
            <a:pPr>
              <a:lnSpc>
                <a:spcPts val="2900"/>
              </a:lnSpc>
              <a:spcAft>
                <a:spcPts val="600"/>
              </a:spcAft>
            </a:pPr>
            <a:r>
              <a:rPr lang="en-US" sz="2000" dirty="0" smtClean="0">
                <a:solidFill>
                  <a:schemeClr val="tx2">
                    <a:lumMod val="50000"/>
                  </a:schemeClr>
                </a:solidFill>
              </a:rPr>
              <a:t>The high-water mark for </a:t>
            </a:r>
            <a:r>
              <a:rPr lang="en-US" sz="2000" dirty="0">
                <a:solidFill>
                  <a:schemeClr val="tx2">
                    <a:lumMod val="50000"/>
                  </a:schemeClr>
                </a:solidFill>
              </a:rPr>
              <a:t>the protection of conscience in U.S. Supreme Court jurisprudence may have come in the </a:t>
            </a:r>
            <a:r>
              <a:rPr lang="en-US" sz="2000" dirty="0" smtClean="0">
                <a:solidFill>
                  <a:schemeClr val="tx2">
                    <a:lumMod val="50000"/>
                  </a:schemeClr>
                </a:solidFill>
              </a:rPr>
              <a:t>World </a:t>
            </a:r>
            <a:r>
              <a:rPr lang="en-US" sz="2000" dirty="0">
                <a:solidFill>
                  <a:schemeClr val="tx2">
                    <a:lumMod val="50000"/>
                  </a:schemeClr>
                </a:solidFill>
              </a:rPr>
              <a:t>War </a:t>
            </a:r>
            <a:r>
              <a:rPr lang="en-US" sz="2000" dirty="0" smtClean="0">
                <a:solidFill>
                  <a:schemeClr val="tx2">
                    <a:lumMod val="50000"/>
                  </a:schemeClr>
                </a:solidFill>
              </a:rPr>
              <a:t>II - era </a:t>
            </a:r>
            <a:r>
              <a:rPr lang="en-US" sz="2000" dirty="0">
                <a:solidFill>
                  <a:schemeClr val="tx2">
                    <a:lumMod val="50000"/>
                  </a:schemeClr>
                </a:solidFill>
              </a:rPr>
              <a:t>Pledge of Allegiance case, </a:t>
            </a:r>
            <a:r>
              <a:rPr lang="en-US" sz="2000" i="1" dirty="0">
                <a:solidFill>
                  <a:schemeClr val="tx2">
                    <a:lumMod val="50000"/>
                  </a:schemeClr>
                </a:solidFill>
              </a:rPr>
              <a:t>West Virginia State Board of Education v. </a:t>
            </a:r>
            <a:r>
              <a:rPr lang="en-US" sz="2000" i="1" dirty="0" err="1">
                <a:solidFill>
                  <a:schemeClr val="tx2">
                    <a:lumMod val="50000"/>
                  </a:schemeClr>
                </a:solidFill>
              </a:rPr>
              <a:t>Barnette</a:t>
            </a:r>
            <a:r>
              <a:rPr lang="en-US" sz="2000" i="1" dirty="0">
                <a:solidFill>
                  <a:schemeClr val="tx2">
                    <a:lumMod val="50000"/>
                  </a:schemeClr>
                </a:solidFill>
              </a:rPr>
              <a:t> </a:t>
            </a:r>
            <a:r>
              <a:rPr lang="en-US" sz="2000" dirty="0">
                <a:solidFill>
                  <a:schemeClr val="tx2">
                    <a:lumMod val="50000"/>
                  </a:schemeClr>
                </a:solidFill>
              </a:rPr>
              <a:t>(1943</a:t>
            </a:r>
            <a:r>
              <a:rPr lang="en-US" sz="2000" dirty="0" smtClean="0">
                <a:solidFill>
                  <a:schemeClr val="tx2">
                    <a:lumMod val="50000"/>
                  </a:schemeClr>
                </a:solidFill>
              </a:rPr>
              <a:t>). </a:t>
            </a:r>
            <a:endParaRPr lang="en-US" sz="2000" dirty="0">
              <a:solidFill>
                <a:schemeClr val="tx2">
                  <a:lumMod val="50000"/>
                </a:schemeClr>
              </a:solidFill>
            </a:endParaRPr>
          </a:p>
          <a:p>
            <a:pPr>
              <a:lnSpc>
                <a:spcPts val="2900"/>
              </a:lnSpc>
              <a:spcAft>
                <a:spcPts val="600"/>
              </a:spcAft>
            </a:pPr>
            <a:endParaRPr lang="en-US" sz="2000" dirty="0">
              <a:solidFill>
                <a:schemeClr val="tx2">
                  <a:lumMod val="50000"/>
                </a:schemeClr>
              </a:solidFill>
            </a:endParaRPr>
          </a:p>
          <a:p>
            <a:pPr>
              <a:lnSpc>
                <a:spcPts val="2900"/>
              </a:lnSpc>
              <a:spcAft>
                <a:spcPts val="600"/>
              </a:spcAft>
            </a:pPr>
            <a:endParaRPr lang="en-US" sz="2000" dirty="0">
              <a:solidFill>
                <a:schemeClr val="tx2">
                  <a:lumMod val="50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pic>
        <p:nvPicPr>
          <p:cNvPr id="9" name="Picture 7" descr="Pursglove mine on Scott's Run, Monongalia Coun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3190876"/>
            <a:ext cx="3566160" cy="2777285"/>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127122"/>
            <a:ext cx="3749040" cy="293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1674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7905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2286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spcBef>
                <a:spcPct val="0"/>
              </a:spcBef>
              <a:defRPr/>
            </a:pPr>
            <a:r>
              <a:rPr lang="en-US" sz="26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    Rawls </a:t>
            </a:r>
            <a:r>
              <a:rPr lang="en-US" sz="26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on Aristocratic and Autocratic Regimes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08" y="6204334"/>
            <a:ext cx="457200" cy="457200"/>
          </a:xfrm>
          <a:prstGeom prst="rect">
            <a:avLst/>
          </a:prstGeom>
        </p:spPr>
      </p:pic>
      <p:sp>
        <p:nvSpPr>
          <p:cNvPr id="2" name="Rectangle 1"/>
          <p:cNvSpPr/>
          <p:nvPr/>
        </p:nvSpPr>
        <p:spPr>
          <a:xfrm>
            <a:off x="761999" y="1924015"/>
            <a:ext cx="5724525" cy="3841244"/>
          </a:xfrm>
          <a:prstGeom prst="rect">
            <a:avLst/>
          </a:prstGeom>
        </p:spPr>
        <p:txBody>
          <a:bodyPr wrap="square">
            <a:spAutoFit/>
          </a:bodyPr>
          <a:lstStyle/>
          <a:p>
            <a:pPr>
              <a:lnSpc>
                <a:spcPts val="3200"/>
              </a:lnSpc>
              <a:spcAft>
                <a:spcPts val="600"/>
              </a:spcAft>
            </a:pPr>
            <a:r>
              <a:rPr lang="en-US" sz="2400" dirty="0" smtClean="0">
                <a:solidFill>
                  <a:schemeClr val="tx2">
                    <a:lumMod val="50000"/>
                  </a:schemeClr>
                </a:solidFill>
              </a:rPr>
              <a:t>We  would </a:t>
            </a:r>
            <a:r>
              <a:rPr lang="en-US" sz="2400" dirty="0">
                <a:solidFill>
                  <a:schemeClr val="tx2">
                    <a:lumMod val="50000"/>
                  </a:schemeClr>
                </a:solidFill>
              </a:rPr>
              <a:t>expect a </a:t>
            </a:r>
            <a:r>
              <a:rPr lang="en-US" sz="2400" dirty="0" err="1">
                <a:solidFill>
                  <a:schemeClr val="tx2">
                    <a:lumMod val="50000"/>
                  </a:schemeClr>
                </a:solidFill>
              </a:rPr>
              <a:t>Rawlsian</a:t>
            </a:r>
            <a:r>
              <a:rPr lang="en-US" sz="2400" dirty="0">
                <a:solidFill>
                  <a:schemeClr val="tx2">
                    <a:lumMod val="50000"/>
                  </a:schemeClr>
                </a:solidFill>
              </a:rPr>
              <a:t> liberal to object strongly to their understanding of public reason being linked with Hobbes’ sovereign Leviathan. </a:t>
            </a:r>
            <a:endParaRPr lang="en-US" sz="2400" dirty="0" smtClean="0">
              <a:solidFill>
                <a:schemeClr val="tx2">
                  <a:lumMod val="50000"/>
                </a:schemeClr>
              </a:solidFill>
            </a:endParaRPr>
          </a:p>
          <a:p>
            <a:pPr>
              <a:lnSpc>
                <a:spcPts val="3200"/>
              </a:lnSpc>
              <a:spcAft>
                <a:spcPts val="600"/>
              </a:spcAft>
            </a:pPr>
            <a:r>
              <a:rPr lang="en-US" sz="2400" dirty="0" smtClean="0">
                <a:solidFill>
                  <a:schemeClr val="tx2">
                    <a:lumMod val="50000"/>
                  </a:schemeClr>
                </a:solidFill>
              </a:rPr>
              <a:t>Indeed</a:t>
            </a:r>
            <a:r>
              <a:rPr lang="en-US" sz="2400" dirty="0">
                <a:solidFill>
                  <a:schemeClr val="tx2">
                    <a:lumMod val="50000"/>
                  </a:schemeClr>
                </a:solidFill>
              </a:rPr>
              <a:t>, Rawls expressly denies that “aristocratic and autocratic regimes” exhibit public reason, because in such regimes it is “rulers” that </a:t>
            </a:r>
            <a:r>
              <a:rPr lang="en-US" sz="2400" dirty="0" smtClean="0">
                <a:solidFill>
                  <a:schemeClr val="tx2">
                    <a:lumMod val="50000"/>
                  </a:schemeClr>
                </a:solidFill>
              </a:rPr>
              <a:t>consider </a:t>
            </a:r>
            <a:r>
              <a:rPr lang="en-US" sz="2400" dirty="0">
                <a:solidFill>
                  <a:schemeClr val="tx2">
                    <a:lumMod val="50000"/>
                  </a:schemeClr>
                </a:solidFill>
              </a:rPr>
              <a:t>the public good, if it is considered at all. </a:t>
            </a:r>
            <a:endParaRPr lang="en-US" sz="2400" dirty="0" smtClean="0"/>
          </a:p>
        </p:txBody>
      </p:sp>
      <p:pic>
        <p:nvPicPr>
          <p:cNvPr id="12" name="Picture 4" descr="Political Liberalism: Expanded Ed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3245" y="2667000"/>
            <a:ext cx="1554480" cy="235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921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7905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ct val="0"/>
              </a:spcBef>
              <a:defRPr/>
            </a:pPr>
            <a:r>
              <a:rPr lang="en-US"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       </a:t>
            </a:r>
            <a:r>
              <a:rPr lang="en-US" sz="26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Rawls </a:t>
            </a:r>
            <a:r>
              <a:rPr lang="en-US" sz="26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on Public Reason and Democracy</a:t>
            </a:r>
          </a:p>
        </p:txBody>
      </p:sp>
      <p:sp>
        <p:nvSpPr>
          <p:cNvPr id="4" name="Title 1"/>
          <p:cNvSpPr txBox="1">
            <a:spLocks/>
          </p:cNvSpPr>
          <p:nvPr/>
        </p:nvSpPr>
        <p:spPr>
          <a:xfrm>
            <a:off x="0" y="2286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spcBef>
                <a:spcPct val="0"/>
              </a:spcBef>
              <a:defRPr/>
            </a:pPr>
            <a:r>
              <a:rPr lang="en-US" sz="26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    </a:t>
            </a:r>
            <a:endParaRPr lang="en-US" sz="26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12" y="6204334"/>
            <a:ext cx="457200" cy="457200"/>
          </a:xfrm>
          <a:prstGeom prst="rect">
            <a:avLst/>
          </a:prstGeom>
        </p:spPr>
      </p:pic>
      <p:pic>
        <p:nvPicPr>
          <p:cNvPr id="12" name="Picture 4" descr="Political Liberalism: Expanded Ed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895600"/>
            <a:ext cx="1554480" cy="23552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7881" y="1981200"/>
            <a:ext cx="6096000" cy="3453318"/>
          </a:xfrm>
          <a:prstGeom prst="rect">
            <a:avLst/>
          </a:prstGeom>
        </p:spPr>
        <p:txBody>
          <a:bodyPr wrap="square">
            <a:spAutoFit/>
          </a:bodyPr>
          <a:lstStyle/>
          <a:p>
            <a:pPr>
              <a:lnSpc>
                <a:spcPts val="3300"/>
              </a:lnSpc>
            </a:pPr>
            <a:r>
              <a:rPr lang="en-US" sz="2400" dirty="0"/>
              <a:t>Declares Rawls, “Public reason is characteristic of a democratic </a:t>
            </a:r>
            <a:r>
              <a:rPr lang="en-US" sz="2400" dirty="0" smtClean="0"/>
              <a:t>people</a:t>
            </a:r>
            <a:r>
              <a:rPr lang="en-US" sz="2400" dirty="0"/>
              <a:t>: it is the reason of its citizens, of those sharing the </a:t>
            </a:r>
            <a:r>
              <a:rPr lang="en-US" sz="2400" dirty="0" smtClean="0"/>
              <a:t>status </a:t>
            </a:r>
            <a:r>
              <a:rPr lang="en-US" sz="2400" dirty="0"/>
              <a:t>of equal citizenship. The subject of their reason is the good of the public: what the political conception of justice requires of society’s base structure of institutions, and the purposes and ends they are to serve.” </a:t>
            </a:r>
          </a:p>
        </p:txBody>
      </p:sp>
    </p:spTree>
    <p:extLst>
      <p:ext uri="{BB962C8B-B14F-4D97-AF65-F5344CB8AC3E}">
        <p14:creationId xmlns:p14="http://schemas.microsoft.com/office/powerpoint/2010/main" val="2339451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3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Rawls on Freedom of Conscience from Authority of the State</a:t>
            </a:r>
            <a:endParaRPr lang="en-US" sz="23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2" name="Rectangle 1"/>
          <p:cNvSpPr/>
          <p:nvPr/>
        </p:nvSpPr>
        <p:spPr>
          <a:xfrm>
            <a:off x="928687" y="1600200"/>
            <a:ext cx="7286625" cy="4426853"/>
          </a:xfrm>
          <a:prstGeom prst="rect">
            <a:avLst/>
          </a:prstGeom>
        </p:spPr>
        <p:txBody>
          <a:bodyPr wrap="square">
            <a:spAutoFit/>
          </a:bodyPr>
          <a:lstStyle/>
          <a:p>
            <a:pPr>
              <a:lnSpc>
                <a:spcPts val="2600"/>
              </a:lnSpc>
              <a:spcAft>
                <a:spcPts val="600"/>
              </a:spcAft>
              <a:buClr>
                <a:srgbClr val="C3C198"/>
              </a:buClr>
            </a:pPr>
            <a:r>
              <a:rPr lang="en-US" sz="2000" dirty="0">
                <a:solidFill>
                  <a:schemeClr val="tx2">
                    <a:lumMod val="50000"/>
                  </a:schemeClr>
                </a:solidFill>
              </a:rPr>
              <a:t>But for Rawls, there are no analogous rights of freedom of conscience from the authority of the state short of renouncing one’s citizenship. </a:t>
            </a:r>
            <a:endParaRPr lang="en-US" sz="2000" dirty="0" smtClean="0">
              <a:solidFill>
                <a:schemeClr val="tx2">
                  <a:lumMod val="50000"/>
                </a:schemeClr>
              </a:solidFill>
            </a:endParaRPr>
          </a:p>
          <a:p>
            <a:pPr>
              <a:lnSpc>
                <a:spcPts val="2600"/>
              </a:lnSpc>
              <a:spcAft>
                <a:spcPts val="600"/>
              </a:spcAft>
              <a:buClr>
                <a:srgbClr val="C3C198"/>
              </a:buClr>
            </a:pPr>
            <a:r>
              <a:rPr lang="en-US" sz="2000" dirty="0" smtClean="0">
                <a:solidFill>
                  <a:schemeClr val="tx2">
                    <a:lumMod val="50000"/>
                  </a:schemeClr>
                </a:solidFill>
              </a:rPr>
              <a:t>As </a:t>
            </a:r>
            <a:r>
              <a:rPr lang="en-US" sz="2000" dirty="0">
                <a:solidFill>
                  <a:schemeClr val="tx2">
                    <a:lumMod val="50000"/>
                  </a:schemeClr>
                </a:solidFill>
              </a:rPr>
              <a:t>Rawls explains, in contrast with religious groups, where you can evade the institution’s authority, by withdrawing, “the government’s authority cannot be evaded except by leaving the territory over which it governs, and not always then.”  </a:t>
            </a:r>
            <a:endParaRPr lang="en-US" sz="2000" dirty="0" smtClean="0">
              <a:solidFill>
                <a:schemeClr val="tx2">
                  <a:lumMod val="50000"/>
                </a:schemeClr>
              </a:solidFill>
            </a:endParaRPr>
          </a:p>
          <a:p>
            <a:pPr>
              <a:lnSpc>
                <a:spcPts val="2600"/>
              </a:lnSpc>
              <a:spcAft>
                <a:spcPts val="600"/>
              </a:spcAft>
              <a:buClr>
                <a:srgbClr val="C3C198"/>
              </a:buClr>
            </a:pPr>
            <a:endParaRPr lang="en-US" sz="2000" dirty="0">
              <a:solidFill>
                <a:schemeClr val="tx2">
                  <a:lumMod val="50000"/>
                </a:schemeClr>
              </a:solidFill>
            </a:endParaRPr>
          </a:p>
          <a:p>
            <a:pPr>
              <a:lnSpc>
                <a:spcPts val="2600"/>
              </a:lnSpc>
              <a:spcAft>
                <a:spcPts val="600"/>
              </a:spcAft>
              <a:buClr>
                <a:srgbClr val="C3C198"/>
              </a:buClr>
            </a:pPr>
            <a:r>
              <a:rPr lang="en-US" sz="2000" dirty="0" smtClean="0">
                <a:solidFill>
                  <a:schemeClr val="tx2">
                    <a:lumMod val="50000"/>
                  </a:schemeClr>
                </a:solidFill>
              </a:rPr>
              <a:t>Thus</a:t>
            </a:r>
            <a:r>
              <a:rPr lang="en-US" sz="2000" dirty="0">
                <a:solidFill>
                  <a:schemeClr val="tx2">
                    <a:lumMod val="50000"/>
                  </a:schemeClr>
                </a:solidFill>
              </a:rPr>
              <a:t>, if the state insists on forcing us to act in violation of our conscience, our options are limited – we can emigrate (and even that may not put us beyond the reach of the state’s jurisdiction). </a:t>
            </a:r>
            <a:endParaRPr lang="en-US" sz="2000" dirty="0" smtClean="0">
              <a:solidFill>
                <a:schemeClr val="tx2">
                  <a:lumMod val="50000"/>
                </a:schemeClr>
              </a:solidFill>
            </a:endParaRPr>
          </a:p>
          <a:p>
            <a:pPr>
              <a:lnSpc>
                <a:spcPts val="2800"/>
              </a:lnSpc>
              <a:spcAft>
                <a:spcPts val="600"/>
              </a:spcAft>
              <a:buClr>
                <a:srgbClr val="C3C198"/>
              </a:buClr>
            </a:pPr>
            <a:r>
              <a:rPr lang="en-US" sz="2000" dirty="0" smtClean="0">
                <a:solidFill>
                  <a:schemeClr val="tx2">
                    <a:lumMod val="50000"/>
                  </a:schemeClr>
                </a:solidFill>
              </a:rPr>
              <a:t> </a:t>
            </a:r>
          </a:p>
        </p:txBody>
      </p:sp>
    </p:spTree>
    <p:extLst>
      <p:ext uri="{BB962C8B-B14F-4D97-AF65-F5344CB8AC3E}">
        <p14:creationId xmlns:p14="http://schemas.microsoft.com/office/powerpoint/2010/main" val="19411926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fontScale="77500" lnSpcReduction="20000"/>
          </a:bodyPr>
          <a:lstStyle/>
          <a:p>
            <a:pPr lvl="0" algn="ctr">
              <a:lnSpc>
                <a:spcPct val="120000"/>
              </a:lnSpc>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rPr>
              <a:t>Free Exercise and Protecting Religious Conscience: </a:t>
            </a:r>
            <a:endPar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endParaRPr>
          </a:p>
          <a:p>
            <a:pPr lvl="0" algn="ctr">
              <a:lnSpc>
                <a:spcPct val="120000"/>
              </a:lnSpc>
              <a:spcBef>
                <a:spcPct val="0"/>
              </a:spcBef>
              <a:defRPr/>
            </a:pP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rPr>
              <a:t>The </a:t>
            </a: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rPr>
              <a:t>Compelling State Interest Test</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7" name="TextBox 6"/>
          <p:cNvSpPr txBox="1"/>
          <p:nvPr/>
        </p:nvSpPr>
        <p:spPr>
          <a:xfrm>
            <a:off x="762000" y="2209800"/>
            <a:ext cx="7467601" cy="2759730"/>
          </a:xfrm>
          <a:prstGeom prst="rect">
            <a:avLst/>
          </a:prstGeom>
          <a:noFill/>
        </p:spPr>
        <p:txBody>
          <a:bodyPr wrap="square" rtlCol="0">
            <a:spAutoFit/>
          </a:bodyPr>
          <a:lstStyle/>
          <a:p>
            <a:pPr>
              <a:lnSpc>
                <a:spcPts val="2800"/>
              </a:lnSpc>
              <a:spcAft>
                <a:spcPts val="1200"/>
              </a:spcAft>
            </a:pPr>
            <a:r>
              <a:rPr lang="en-US" sz="2000" dirty="0" smtClean="0">
                <a:solidFill>
                  <a:schemeClr val="tx2">
                    <a:lumMod val="50000"/>
                  </a:schemeClr>
                </a:solidFill>
              </a:rPr>
              <a:t>In </a:t>
            </a:r>
            <a:r>
              <a:rPr lang="en-US" sz="2000" dirty="0">
                <a:solidFill>
                  <a:schemeClr val="tx2">
                    <a:lumMod val="50000"/>
                  </a:schemeClr>
                </a:solidFill>
              </a:rPr>
              <a:t>the post-World War II years, the Supreme Court developed a test for assessing free exercise claims known as the </a:t>
            </a:r>
            <a:r>
              <a:rPr lang="en-US" sz="2000" i="1" dirty="0">
                <a:solidFill>
                  <a:schemeClr val="tx2">
                    <a:lumMod val="60000"/>
                    <a:lumOff val="40000"/>
                  </a:schemeClr>
                </a:solidFill>
              </a:rPr>
              <a:t>compelling state </a:t>
            </a:r>
            <a:r>
              <a:rPr lang="en-US" sz="2000" i="1" dirty="0" smtClean="0">
                <a:solidFill>
                  <a:schemeClr val="tx2">
                    <a:lumMod val="60000"/>
                    <a:lumOff val="40000"/>
                  </a:schemeClr>
                </a:solidFill>
              </a:rPr>
              <a:t>interest test</a:t>
            </a:r>
            <a:r>
              <a:rPr lang="en-US" sz="2000" dirty="0" smtClean="0">
                <a:solidFill>
                  <a:schemeClr val="tx2">
                    <a:lumMod val="50000"/>
                  </a:schemeClr>
                </a:solidFill>
              </a:rPr>
              <a:t>.  </a:t>
            </a:r>
          </a:p>
          <a:p>
            <a:pPr>
              <a:lnSpc>
                <a:spcPts val="2800"/>
              </a:lnSpc>
              <a:spcAft>
                <a:spcPts val="1200"/>
              </a:spcAft>
            </a:pPr>
            <a:r>
              <a:rPr lang="en-US" sz="2000" dirty="0" smtClean="0">
                <a:solidFill>
                  <a:schemeClr val="tx2">
                    <a:lumMod val="50000"/>
                  </a:schemeClr>
                </a:solidFill>
              </a:rPr>
              <a:t>When </a:t>
            </a:r>
            <a:r>
              <a:rPr lang="en-US" sz="2000" dirty="0">
                <a:solidFill>
                  <a:schemeClr val="tx2">
                    <a:lumMod val="50000"/>
                  </a:schemeClr>
                </a:solidFill>
              </a:rPr>
              <a:t>religion was burdened, there was a presumption that this was a violation of free exercise rights unless the state could prove that the limitation of freedom was justified by a compelling state interest and was achieved by the </a:t>
            </a:r>
            <a:r>
              <a:rPr lang="en-US" sz="2000" dirty="0">
                <a:solidFill>
                  <a:schemeClr val="tx2">
                    <a:lumMod val="60000"/>
                    <a:lumOff val="40000"/>
                  </a:schemeClr>
                </a:solidFill>
              </a:rPr>
              <a:t>least restrictive means</a:t>
            </a:r>
            <a:r>
              <a:rPr lang="en-US" sz="2000" dirty="0">
                <a:solidFill>
                  <a:schemeClr val="tx2">
                    <a:lumMod val="50000"/>
                  </a:schemeClr>
                </a:solidFill>
              </a:rPr>
              <a:t>.  </a:t>
            </a:r>
            <a:endParaRPr lang="en-US" sz="2000" dirty="0" smtClean="0">
              <a:solidFill>
                <a:schemeClr val="tx2">
                  <a:lumMod val="50000"/>
                </a:schemeClr>
              </a:solidFill>
            </a:endParaRPr>
          </a:p>
        </p:txBody>
      </p:sp>
    </p:spTree>
    <p:extLst>
      <p:ext uri="{BB962C8B-B14F-4D97-AF65-F5344CB8AC3E}">
        <p14:creationId xmlns:p14="http://schemas.microsoft.com/office/powerpoint/2010/main" val="2562024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lnSpc>
                <a:spcPct val="120000"/>
              </a:lnSpc>
              <a:spcBef>
                <a:spcPct val="0"/>
              </a:spcBef>
              <a:defRPr/>
            </a:pPr>
            <a:r>
              <a:rPr lang="en-US" sz="22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rPr>
              <a:t>Free Exercise and </a:t>
            </a:r>
            <a:r>
              <a:rPr lang="en-US" sz="22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rPr>
              <a:t>Public Reason: General and Neutral Laws</a:t>
            </a:r>
            <a:endParaRPr kumimoji="0" lang="en-US" sz="22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7" name="TextBox 6"/>
          <p:cNvSpPr txBox="1"/>
          <p:nvPr/>
        </p:nvSpPr>
        <p:spPr>
          <a:xfrm>
            <a:off x="990600" y="1752598"/>
            <a:ext cx="4724402" cy="4375557"/>
          </a:xfrm>
          <a:prstGeom prst="rect">
            <a:avLst/>
          </a:prstGeom>
          <a:noFill/>
        </p:spPr>
        <p:txBody>
          <a:bodyPr wrap="square" rtlCol="0">
            <a:spAutoFit/>
          </a:bodyPr>
          <a:lstStyle/>
          <a:p>
            <a:pPr>
              <a:lnSpc>
                <a:spcPts val="2700"/>
              </a:lnSpc>
              <a:spcAft>
                <a:spcPts val="1200"/>
              </a:spcAft>
            </a:pPr>
            <a:r>
              <a:rPr lang="en-US" dirty="0">
                <a:solidFill>
                  <a:schemeClr val="tx2">
                    <a:lumMod val="50000"/>
                  </a:schemeClr>
                </a:solidFill>
              </a:rPr>
              <a:t>But as is well known, the situation changed dramatically with the Court’s decision in </a:t>
            </a:r>
            <a:r>
              <a:rPr lang="en-US" i="1" dirty="0">
                <a:solidFill>
                  <a:schemeClr val="tx2">
                    <a:lumMod val="50000"/>
                  </a:schemeClr>
                </a:solidFill>
              </a:rPr>
              <a:t>Employment Division v. </a:t>
            </a:r>
            <a:r>
              <a:rPr lang="en-US" i="1" dirty="0" smtClean="0">
                <a:solidFill>
                  <a:schemeClr val="tx2">
                    <a:lumMod val="50000"/>
                  </a:schemeClr>
                </a:solidFill>
              </a:rPr>
              <a:t>Smith </a:t>
            </a:r>
            <a:r>
              <a:rPr lang="en-US" dirty="0" smtClean="0">
                <a:solidFill>
                  <a:schemeClr val="tx2">
                    <a:lumMod val="50000"/>
                  </a:schemeClr>
                </a:solidFill>
              </a:rPr>
              <a:t>(1990),  </a:t>
            </a:r>
            <a:r>
              <a:rPr lang="en-US" dirty="0">
                <a:solidFill>
                  <a:schemeClr val="tx2">
                    <a:lumMod val="50000"/>
                  </a:schemeClr>
                </a:solidFill>
              </a:rPr>
              <a:t>which involved a conscientious objection claim for religious uses of the hallucinogenic drug peyote when ingested in Native American Church religious ceremonies. </a:t>
            </a:r>
            <a:endParaRPr lang="en-US" dirty="0" smtClean="0">
              <a:solidFill>
                <a:schemeClr val="tx2">
                  <a:lumMod val="50000"/>
                </a:schemeClr>
              </a:solidFill>
            </a:endParaRPr>
          </a:p>
          <a:p>
            <a:pPr>
              <a:lnSpc>
                <a:spcPts val="2700"/>
              </a:lnSpc>
              <a:spcAft>
                <a:spcPts val="1200"/>
              </a:spcAft>
            </a:pPr>
            <a:r>
              <a:rPr lang="en-US" dirty="0" smtClean="0">
                <a:solidFill>
                  <a:schemeClr val="tx2">
                    <a:lumMod val="50000"/>
                  </a:schemeClr>
                </a:solidFill>
              </a:rPr>
              <a:t>In </a:t>
            </a:r>
            <a:r>
              <a:rPr lang="en-US" i="1" dirty="0">
                <a:solidFill>
                  <a:schemeClr val="tx2">
                    <a:lumMod val="50000"/>
                  </a:schemeClr>
                </a:solidFill>
              </a:rPr>
              <a:t>Smith</a:t>
            </a:r>
            <a:r>
              <a:rPr lang="en-US" dirty="0">
                <a:solidFill>
                  <a:schemeClr val="tx2">
                    <a:lumMod val="50000"/>
                  </a:schemeClr>
                </a:solidFill>
              </a:rPr>
              <a:t> the Supreme Court articulated a new test for free exercise claims. A state law that burdens religious exercise does not violate the Free Exercise Clause as long as that burden is imposed through a </a:t>
            </a:r>
            <a:r>
              <a:rPr lang="en-US" dirty="0">
                <a:solidFill>
                  <a:schemeClr val="tx2">
                    <a:lumMod val="60000"/>
                    <a:lumOff val="40000"/>
                  </a:schemeClr>
                </a:solidFill>
              </a:rPr>
              <a:t>general and neutral law</a:t>
            </a:r>
            <a:r>
              <a:rPr lang="en-US" dirty="0">
                <a:solidFill>
                  <a:schemeClr val="tx2">
                    <a:lumMod val="50000"/>
                  </a:schemeClr>
                </a:solidFill>
              </a:rPr>
              <a:t>.</a:t>
            </a:r>
          </a:p>
        </p:txBody>
      </p:sp>
      <p:pic>
        <p:nvPicPr>
          <p:cNvPr id="14338" name="Picture 2" descr="https://ebooks-imgs.eb.sonynei.com/product/400/000/000/000/000/109/624/400000000000000109624_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057400"/>
            <a:ext cx="2743200" cy="3544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6020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63" y="1300162"/>
            <a:ext cx="742948" cy="5562600"/>
          </a:xfrm>
          <a:prstGeom prst="rect">
            <a:avLst/>
          </a:prstGeom>
          <a:solidFill>
            <a:srgbClr val="3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63" y="0"/>
            <a:ext cx="9148763"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4763" y="200024"/>
            <a:ext cx="9148763"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32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The Central Question</a:t>
            </a:r>
            <a:endParaRPr lang="en-US" sz="32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585" y="6192554"/>
            <a:ext cx="457200" cy="457200"/>
          </a:xfrm>
          <a:prstGeom prst="rect">
            <a:avLst/>
          </a:prstGeom>
        </p:spPr>
      </p:pic>
      <p:sp>
        <p:nvSpPr>
          <p:cNvPr id="2" name="Rectangle 1"/>
          <p:cNvSpPr/>
          <p:nvPr/>
        </p:nvSpPr>
        <p:spPr>
          <a:xfrm>
            <a:off x="1295400" y="1828800"/>
            <a:ext cx="7239000" cy="4067780"/>
          </a:xfrm>
          <a:prstGeom prst="rect">
            <a:avLst/>
          </a:prstGeom>
        </p:spPr>
        <p:txBody>
          <a:bodyPr wrap="square">
            <a:spAutoFit/>
          </a:bodyPr>
          <a:lstStyle/>
          <a:p>
            <a:pPr>
              <a:lnSpc>
                <a:spcPts val="2800"/>
              </a:lnSpc>
              <a:spcAft>
                <a:spcPts val="600"/>
              </a:spcAft>
            </a:pPr>
            <a:r>
              <a:rPr lang="en-US" sz="2000" dirty="0" smtClean="0">
                <a:solidFill>
                  <a:schemeClr val="tx2">
                    <a:lumMod val="50000"/>
                  </a:schemeClr>
                </a:solidFill>
              </a:rPr>
              <a:t>Can </a:t>
            </a:r>
            <a:r>
              <a:rPr lang="en-US" sz="2000" dirty="0">
                <a:solidFill>
                  <a:schemeClr val="tx2">
                    <a:lumMod val="50000"/>
                  </a:schemeClr>
                </a:solidFill>
              </a:rPr>
              <a:t>(and must) public reason respect claims of conscience? </a:t>
            </a:r>
            <a:endParaRPr lang="en-US" sz="2000" dirty="0" smtClean="0">
              <a:solidFill>
                <a:schemeClr val="tx2">
                  <a:lumMod val="50000"/>
                </a:schemeClr>
              </a:solidFill>
            </a:endParaRPr>
          </a:p>
          <a:p>
            <a:pPr marL="742950" lvl="1" indent="-285750">
              <a:lnSpc>
                <a:spcPts val="2800"/>
              </a:lnSpc>
              <a:spcAft>
                <a:spcPts val="600"/>
              </a:spcAft>
              <a:buClr>
                <a:srgbClr val="C3C198"/>
              </a:buClr>
              <a:buFont typeface="Calibri" pitchFamily="34" charset="0"/>
              <a:buChar char="◊"/>
            </a:pPr>
            <a:r>
              <a:rPr lang="en-US" sz="2000" dirty="0" smtClean="0">
                <a:solidFill>
                  <a:schemeClr val="tx2">
                    <a:lumMod val="50000"/>
                  </a:schemeClr>
                </a:solidFill>
              </a:rPr>
              <a:t>On </a:t>
            </a:r>
            <a:r>
              <a:rPr lang="en-US" sz="2000" dirty="0">
                <a:solidFill>
                  <a:schemeClr val="tx2">
                    <a:lumMod val="50000"/>
                  </a:schemeClr>
                </a:solidFill>
              </a:rPr>
              <a:t>one level the answer is clearly, “yes.” </a:t>
            </a:r>
            <a:endParaRPr lang="en-US" sz="2000" dirty="0" smtClean="0">
              <a:solidFill>
                <a:schemeClr val="tx2">
                  <a:lumMod val="50000"/>
                </a:schemeClr>
              </a:solidFill>
            </a:endParaRPr>
          </a:p>
          <a:p>
            <a:pPr marL="1200150" lvl="2" indent="-285750">
              <a:lnSpc>
                <a:spcPts val="2800"/>
              </a:lnSpc>
              <a:spcAft>
                <a:spcPts val="600"/>
              </a:spcAft>
              <a:buClr>
                <a:srgbClr val="C3C198"/>
              </a:buClr>
              <a:buFont typeface="Calibri" pitchFamily="34" charset="0"/>
              <a:buChar char="◊"/>
            </a:pPr>
            <a:r>
              <a:rPr lang="en-US" sz="2000" dirty="0" smtClean="0">
                <a:solidFill>
                  <a:schemeClr val="tx2">
                    <a:lumMod val="50000"/>
                  </a:schemeClr>
                </a:solidFill>
              </a:rPr>
              <a:t>Political </a:t>
            </a:r>
            <a:r>
              <a:rPr lang="en-US" sz="2000" dirty="0">
                <a:solidFill>
                  <a:schemeClr val="tx2">
                    <a:lumMod val="50000"/>
                  </a:schemeClr>
                </a:solidFill>
              </a:rPr>
              <a:t>majorities, for reasons recognized by public reason, might agree to protect or accommodate conscience, including the conscience of minorities. </a:t>
            </a:r>
            <a:endParaRPr lang="en-US" sz="2000" dirty="0" smtClean="0">
              <a:solidFill>
                <a:schemeClr val="tx2">
                  <a:lumMod val="50000"/>
                </a:schemeClr>
              </a:solidFill>
            </a:endParaRPr>
          </a:p>
          <a:p>
            <a:pPr marL="1200150" lvl="2" indent="-285750">
              <a:lnSpc>
                <a:spcPts val="2800"/>
              </a:lnSpc>
              <a:spcAft>
                <a:spcPts val="600"/>
              </a:spcAft>
              <a:buClr>
                <a:srgbClr val="C3C198"/>
              </a:buClr>
              <a:buFont typeface="Calibri" pitchFamily="34" charset="0"/>
              <a:buChar char="◊"/>
            </a:pPr>
            <a:r>
              <a:rPr lang="en-US" sz="2000" dirty="0" smtClean="0">
                <a:solidFill>
                  <a:schemeClr val="tx2">
                    <a:lumMod val="50000"/>
                  </a:schemeClr>
                </a:solidFill>
              </a:rPr>
              <a:t>Thus</a:t>
            </a:r>
            <a:r>
              <a:rPr lang="en-US" sz="2000" dirty="0">
                <a:solidFill>
                  <a:schemeClr val="tx2">
                    <a:lumMod val="50000"/>
                  </a:schemeClr>
                </a:solidFill>
              </a:rPr>
              <a:t>, for example, </a:t>
            </a:r>
            <a:r>
              <a:rPr lang="en-US" sz="2000" dirty="0" smtClean="0">
                <a:solidFill>
                  <a:schemeClr val="tx2">
                    <a:lumMod val="50000"/>
                  </a:schemeClr>
                </a:solidFill>
              </a:rPr>
              <a:t>U.S</a:t>
            </a:r>
            <a:r>
              <a:rPr lang="en-US" sz="2000" dirty="0">
                <a:solidFill>
                  <a:schemeClr val="tx2">
                    <a:lumMod val="50000"/>
                  </a:schemeClr>
                </a:solidFill>
              </a:rPr>
              <a:t>. law has included provisions protecting conscientious objectors to military service.  </a:t>
            </a:r>
            <a:endParaRPr lang="en-US" sz="2000" dirty="0" smtClean="0">
              <a:solidFill>
                <a:schemeClr val="tx2">
                  <a:lumMod val="50000"/>
                </a:schemeClr>
              </a:solidFill>
            </a:endParaRPr>
          </a:p>
          <a:p>
            <a:pPr>
              <a:lnSpc>
                <a:spcPts val="2800"/>
              </a:lnSpc>
              <a:spcAft>
                <a:spcPts val="600"/>
              </a:spcAft>
            </a:pPr>
            <a:r>
              <a:rPr lang="en-US" sz="2000" dirty="0" smtClean="0">
                <a:solidFill>
                  <a:schemeClr val="tx2">
                    <a:lumMod val="50000"/>
                  </a:schemeClr>
                </a:solidFill>
              </a:rPr>
              <a:t>The </a:t>
            </a:r>
            <a:r>
              <a:rPr lang="en-US" sz="2000" dirty="0">
                <a:solidFill>
                  <a:schemeClr val="tx2">
                    <a:lumMod val="50000"/>
                  </a:schemeClr>
                </a:solidFill>
              </a:rPr>
              <a:t>question of whether public reason must (or can be expected) to accommodate conscience is much more problematic</a:t>
            </a:r>
            <a:r>
              <a:rPr lang="en-US" sz="2000" dirty="0" smtClean="0">
                <a:solidFill>
                  <a:schemeClr val="tx2">
                    <a:lumMod val="50000"/>
                  </a:schemeClr>
                </a:solidFill>
              </a:rPr>
              <a:t>. </a:t>
            </a:r>
          </a:p>
          <a:p>
            <a:pPr>
              <a:lnSpc>
                <a:spcPts val="2800"/>
              </a:lnSpc>
              <a:spcAft>
                <a:spcPts val="600"/>
              </a:spcAft>
            </a:pPr>
            <a:endParaRPr lang="en-US" sz="2000" dirty="0" smtClean="0">
              <a:solidFill>
                <a:schemeClr val="tx2">
                  <a:lumMod val="50000"/>
                </a:schemeClr>
              </a:solidFill>
            </a:endParaRPr>
          </a:p>
        </p:txBody>
      </p:sp>
    </p:spTree>
    <p:extLst>
      <p:ext uri="{BB962C8B-B14F-4D97-AF65-F5344CB8AC3E}">
        <p14:creationId xmlns:p14="http://schemas.microsoft.com/office/powerpoint/2010/main" val="28080561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noProof="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rPr>
              <a:t>The Central Question: Public Reason Two-Step</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7" name="TextBox 6"/>
          <p:cNvSpPr txBox="1"/>
          <p:nvPr/>
        </p:nvSpPr>
        <p:spPr>
          <a:xfrm>
            <a:off x="762000" y="1596718"/>
            <a:ext cx="7724775" cy="4401205"/>
          </a:xfrm>
          <a:prstGeom prst="rect">
            <a:avLst/>
          </a:prstGeom>
          <a:noFill/>
        </p:spPr>
        <p:txBody>
          <a:bodyPr wrap="square" rtlCol="0">
            <a:spAutoFit/>
          </a:bodyPr>
          <a:lstStyle/>
          <a:p>
            <a:pPr lvl="1">
              <a:lnSpc>
                <a:spcPts val="2600"/>
              </a:lnSpc>
              <a:spcAft>
                <a:spcPts val="600"/>
              </a:spcAft>
            </a:pPr>
            <a:r>
              <a:rPr lang="en-US" dirty="0" smtClean="0">
                <a:solidFill>
                  <a:schemeClr val="tx2">
                    <a:lumMod val="50000"/>
                  </a:schemeClr>
                </a:solidFill>
              </a:rPr>
              <a:t>Consider </a:t>
            </a:r>
            <a:r>
              <a:rPr lang="en-US" dirty="0">
                <a:solidFill>
                  <a:schemeClr val="tx2">
                    <a:lumMod val="50000"/>
                  </a:schemeClr>
                </a:solidFill>
              </a:rPr>
              <a:t>the basic form of reasoning that might fail to protect conscience</a:t>
            </a:r>
            <a:r>
              <a:rPr lang="en-US" dirty="0" smtClean="0">
                <a:solidFill>
                  <a:schemeClr val="tx2">
                    <a:lumMod val="50000"/>
                  </a:schemeClr>
                </a:solidFill>
              </a:rPr>
              <a:t>:</a:t>
            </a:r>
          </a:p>
          <a:p>
            <a:pPr marL="742950" lvl="1" indent="-285750">
              <a:lnSpc>
                <a:spcPts val="2600"/>
              </a:lnSpc>
              <a:spcAft>
                <a:spcPts val="600"/>
              </a:spcAft>
              <a:buClr>
                <a:schemeClr val="bg2">
                  <a:lumMod val="75000"/>
                </a:schemeClr>
              </a:buClr>
              <a:buFont typeface="Calibri" pitchFamily="34" charset="0"/>
              <a:buChar char="◊"/>
            </a:pPr>
            <a:r>
              <a:rPr lang="en-US" dirty="0" smtClean="0">
                <a:solidFill>
                  <a:schemeClr val="tx2">
                    <a:lumMod val="50000"/>
                  </a:schemeClr>
                </a:solidFill>
              </a:rPr>
              <a:t>first, coercive </a:t>
            </a:r>
            <a:r>
              <a:rPr lang="en-US" dirty="0">
                <a:solidFill>
                  <a:schemeClr val="tx2">
                    <a:lumMod val="50000"/>
                  </a:schemeClr>
                </a:solidFill>
              </a:rPr>
              <a:t>legislation should be based upon public reasons; </a:t>
            </a:r>
            <a:endParaRPr lang="en-US" dirty="0" smtClean="0">
              <a:solidFill>
                <a:schemeClr val="tx2">
                  <a:lumMod val="50000"/>
                </a:schemeClr>
              </a:solidFill>
            </a:endParaRPr>
          </a:p>
          <a:p>
            <a:pPr marL="742950" lvl="1" indent="-285750">
              <a:lnSpc>
                <a:spcPts val="2600"/>
              </a:lnSpc>
              <a:spcAft>
                <a:spcPts val="600"/>
              </a:spcAft>
              <a:buClr>
                <a:schemeClr val="bg2">
                  <a:lumMod val="75000"/>
                </a:schemeClr>
              </a:buClr>
              <a:buFont typeface="Calibri" pitchFamily="34" charset="0"/>
              <a:buChar char="◊"/>
            </a:pPr>
            <a:r>
              <a:rPr lang="en-US" dirty="0" smtClean="0">
                <a:solidFill>
                  <a:schemeClr val="tx2">
                    <a:lumMod val="50000"/>
                  </a:schemeClr>
                </a:solidFill>
              </a:rPr>
              <a:t>second, private </a:t>
            </a:r>
            <a:r>
              <a:rPr lang="en-US" dirty="0">
                <a:solidFill>
                  <a:schemeClr val="tx2">
                    <a:lumMod val="50000"/>
                  </a:schemeClr>
                </a:solidFill>
              </a:rPr>
              <a:t>reasons (such as religious convictions) do not count as public reasons and can therefore be discounted.</a:t>
            </a:r>
          </a:p>
          <a:p>
            <a:pPr lvl="1">
              <a:lnSpc>
                <a:spcPts val="2600"/>
              </a:lnSpc>
              <a:spcAft>
                <a:spcPts val="600"/>
              </a:spcAft>
            </a:pPr>
            <a:r>
              <a:rPr lang="en-US" b="1" dirty="0" smtClean="0">
                <a:solidFill>
                  <a:schemeClr val="tx2">
                    <a:lumMod val="50000"/>
                  </a:schemeClr>
                </a:solidFill>
              </a:rPr>
              <a:t>This </a:t>
            </a:r>
            <a:r>
              <a:rPr lang="en-US" b="1" dirty="0">
                <a:solidFill>
                  <a:schemeClr val="tx2">
                    <a:lumMod val="50000"/>
                  </a:schemeClr>
                </a:solidFill>
              </a:rPr>
              <a:t>is what we might call the “public reason two-step.”</a:t>
            </a:r>
          </a:p>
          <a:p>
            <a:pPr lvl="1">
              <a:lnSpc>
                <a:spcPts val="2600"/>
              </a:lnSpc>
              <a:spcAft>
                <a:spcPts val="600"/>
              </a:spcAft>
            </a:pPr>
            <a:r>
              <a:rPr lang="en-US" dirty="0" smtClean="0">
                <a:solidFill>
                  <a:schemeClr val="tx2">
                    <a:lumMod val="50000"/>
                  </a:schemeClr>
                </a:solidFill>
              </a:rPr>
              <a:t>This </a:t>
            </a:r>
            <a:r>
              <a:rPr lang="en-US" dirty="0">
                <a:solidFill>
                  <a:schemeClr val="tx2">
                    <a:lumMod val="50000"/>
                  </a:schemeClr>
                </a:solidFill>
              </a:rPr>
              <a:t>is not just a description of public reason as envisioned by Thomas Hobbes. Every conception of public reason – whether </a:t>
            </a:r>
            <a:r>
              <a:rPr lang="en-US" dirty="0" smtClean="0">
                <a:solidFill>
                  <a:schemeClr val="tx2">
                    <a:lumMod val="50000"/>
                  </a:schemeClr>
                </a:solidFill>
              </a:rPr>
              <a:t>that of Hobbes, Kant, </a:t>
            </a:r>
            <a:r>
              <a:rPr lang="en-US" dirty="0">
                <a:solidFill>
                  <a:schemeClr val="tx2">
                    <a:lumMod val="50000"/>
                  </a:schemeClr>
                </a:solidFill>
              </a:rPr>
              <a:t>or </a:t>
            </a:r>
            <a:r>
              <a:rPr lang="en-US" dirty="0" smtClean="0">
                <a:solidFill>
                  <a:schemeClr val="tx2">
                    <a:lumMod val="50000"/>
                  </a:schemeClr>
                </a:solidFill>
              </a:rPr>
              <a:t>Rawls </a:t>
            </a:r>
            <a:r>
              <a:rPr lang="en-US" dirty="0">
                <a:solidFill>
                  <a:schemeClr val="tx2">
                    <a:lumMod val="50000"/>
                  </a:schemeClr>
                </a:solidFill>
              </a:rPr>
              <a:t>– begins by differentiating between public reason and private reason, and by crediting the former and discrediting the latter. Thus, unless claims of conscience can be expressed persuasively in terms of public reason, they may not only be discounted, they may be disclaimed as illegitimate</a:t>
            </a:r>
            <a:r>
              <a:rPr lang="en-US" dirty="0" smtClean="0">
                <a:solidFill>
                  <a:schemeClr val="tx2">
                    <a:lumMod val="50000"/>
                  </a:schemeClr>
                </a:solidFill>
              </a:rPr>
              <a:t>.</a:t>
            </a:r>
            <a:endParaRPr lang="en-US" dirty="0">
              <a:solidFill>
                <a:schemeClr val="tx2">
                  <a:lumMod val="50000"/>
                </a:schemeClr>
              </a:solidFill>
            </a:endParaRPr>
          </a:p>
        </p:txBody>
      </p:sp>
    </p:spTree>
    <p:extLst>
      <p:ext uri="{BB962C8B-B14F-4D97-AF65-F5344CB8AC3E}">
        <p14:creationId xmlns:p14="http://schemas.microsoft.com/office/powerpoint/2010/main" val="34663370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600" noProof="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rPr>
              <a:t>Effective v. Ineffective Dissent</a:t>
            </a:r>
            <a:endParaRPr kumimoji="0" lang="en-US" sz="26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 y="6342441"/>
            <a:ext cx="365760" cy="365760"/>
          </a:xfrm>
          <a:prstGeom prst="rect">
            <a:avLst/>
          </a:prstGeom>
        </p:spPr>
      </p:pic>
      <p:sp>
        <p:nvSpPr>
          <p:cNvPr id="7" name="TextBox 6"/>
          <p:cNvSpPr txBox="1"/>
          <p:nvPr/>
        </p:nvSpPr>
        <p:spPr>
          <a:xfrm>
            <a:off x="440055" y="1600200"/>
            <a:ext cx="8343900" cy="1323439"/>
          </a:xfrm>
          <a:prstGeom prst="rect">
            <a:avLst/>
          </a:prstGeom>
          <a:noFill/>
        </p:spPr>
        <p:txBody>
          <a:bodyPr wrap="square" rtlCol="0">
            <a:spAutoFit/>
          </a:bodyPr>
          <a:lstStyle/>
          <a:p>
            <a:pPr marL="457200" indent="-457200">
              <a:lnSpc>
                <a:spcPts val="2800"/>
              </a:lnSpc>
              <a:spcAft>
                <a:spcPts val="1200"/>
              </a:spcAft>
              <a:buFont typeface="+mj-lt"/>
              <a:buAutoNum type="alphaUcPeriod" startAt="2"/>
            </a:pPr>
            <a:r>
              <a:rPr lang="en-US" sz="2400" dirty="0" smtClean="0">
                <a:solidFill>
                  <a:schemeClr val="tx2">
                    <a:lumMod val="50000"/>
                  </a:schemeClr>
                </a:solidFill>
              </a:rPr>
              <a:t>Yale Law Professor Stephen L. Carter</a:t>
            </a:r>
          </a:p>
          <a:p>
            <a:pPr lvl="1">
              <a:lnSpc>
                <a:spcPts val="2800"/>
              </a:lnSpc>
              <a:spcAft>
                <a:spcPts val="600"/>
              </a:spcAft>
            </a:pPr>
            <a:r>
              <a:rPr lang="en-US" dirty="0" smtClean="0">
                <a:solidFill>
                  <a:schemeClr val="tx2">
                    <a:lumMod val="50000"/>
                  </a:schemeClr>
                </a:solidFill>
              </a:rPr>
              <a:t>[Thanks to Galen </a:t>
            </a:r>
            <a:r>
              <a:rPr lang="en-US" dirty="0">
                <a:solidFill>
                  <a:schemeClr val="tx2">
                    <a:lumMod val="50000"/>
                  </a:schemeClr>
                </a:solidFill>
              </a:rPr>
              <a:t>Fletcher of our BYU Law Library for bringing Carter’s argument to my attention.] </a:t>
            </a:r>
            <a:r>
              <a:rPr lang="en-US" dirty="0" smtClean="0">
                <a:solidFill>
                  <a:schemeClr val="tx2">
                    <a:lumMod val="50000"/>
                  </a:schemeClr>
                </a:solidFill>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505200"/>
            <a:ext cx="2926080" cy="2562044"/>
          </a:xfrm>
          <a:prstGeom prst="rect">
            <a:avLst/>
          </a:prstGeom>
        </p:spPr>
      </p:pic>
      <p:sp>
        <p:nvSpPr>
          <p:cNvPr id="3" name="TextBox 2"/>
          <p:cNvSpPr txBox="1"/>
          <p:nvPr/>
        </p:nvSpPr>
        <p:spPr>
          <a:xfrm>
            <a:off x="4211955" y="3371850"/>
            <a:ext cx="4572000" cy="3036729"/>
          </a:xfrm>
          <a:prstGeom prst="rect">
            <a:avLst/>
          </a:prstGeom>
          <a:noFill/>
        </p:spPr>
        <p:txBody>
          <a:bodyPr wrap="square" rtlCol="0">
            <a:spAutoFit/>
          </a:bodyPr>
          <a:lstStyle/>
          <a:p>
            <a:pPr marL="0" lvl="1">
              <a:lnSpc>
                <a:spcPts val="2600"/>
              </a:lnSpc>
            </a:pPr>
            <a:r>
              <a:rPr lang="en-US" dirty="0">
                <a:solidFill>
                  <a:schemeClr val="tx2">
                    <a:lumMod val="50000"/>
                  </a:schemeClr>
                </a:solidFill>
              </a:rPr>
              <a:t>Carter notes that the government is much more protective of speech when it is unconnected with action, and when it is made ineffectively by individuals than when it is made effectively by institutions (such as religions). In a lecture given at Harvard in May 1995, Carter described the attitude about governmental limits on religion as follows:</a:t>
            </a:r>
          </a:p>
          <a:p>
            <a:endParaRPr lang="en-US" dirty="0"/>
          </a:p>
        </p:txBody>
      </p:sp>
    </p:spTree>
    <p:extLst>
      <p:ext uri="{BB962C8B-B14F-4D97-AF65-F5344CB8AC3E}">
        <p14:creationId xmlns:p14="http://schemas.microsoft.com/office/powerpoint/2010/main" val="15734311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noProof="0" dirty="0" err="1"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rPr>
              <a:t>Ste</a:t>
            </a:r>
            <a:r>
              <a:rPr lang="en-US" sz="2800" dirty="0" err="1"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rPr>
              <a:t>phen</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rPr>
              <a:t> Carter: Effective v. Ineffective Dissent</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7" name="TextBox 6"/>
          <p:cNvSpPr txBox="1"/>
          <p:nvPr/>
        </p:nvSpPr>
        <p:spPr>
          <a:xfrm>
            <a:off x="762001" y="1596718"/>
            <a:ext cx="7086600" cy="4401205"/>
          </a:xfrm>
          <a:prstGeom prst="rect">
            <a:avLst/>
          </a:prstGeom>
          <a:noFill/>
        </p:spPr>
        <p:txBody>
          <a:bodyPr wrap="square" rtlCol="0">
            <a:spAutoFit/>
          </a:bodyPr>
          <a:lstStyle/>
          <a:p>
            <a:pPr>
              <a:lnSpc>
                <a:spcPts val="2800"/>
              </a:lnSpc>
              <a:spcAft>
                <a:spcPts val="1200"/>
              </a:spcAft>
            </a:pPr>
            <a:r>
              <a:rPr lang="en-US" dirty="0"/>
              <a:t>“Preach whatever you like, as long as you are unconvincing. . . . But if you are preaching about something serious, and if you begin to persuade others to act, why, then the state may stop you. And there lies the point: by protecting advocacy only until it moves people to act, the courts have drawn not simply a speech/action distinction, but an individual/group distinction. The lone critic is no danger, because he can do nothing alone. But the group, because it is better able to act, becomes a threat. That is why those in power have always sought legal means to thwart </a:t>
            </a:r>
            <a:r>
              <a:rPr lang="en-US" i="1" dirty="0"/>
              <a:t>organizations </a:t>
            </a:r>
            <a:r>
              <a:rPr lang="en-US" dirty="0"/>
              <a:t>that are preaching dissent; while leaving ineffective individuals largely alone. This allows us to proclaim a respect for free speech, leaving unspoken the corollary, that speech will be left free only as long as it is ineffective.”</a:t>
            </a:r>
            <a:endParaRPr lang="en-US" dirty="0">
              <a:solidFill>
                <a:schemeClr val="tx2">
                  <a:lumMod val="50000"/>
                </a:schemeClr>
              </a:solidFill>
            </a:endParaRPr>
          </a:p>
        </p:txBody>
      </p:sp>
    </p:spTree>
    <p:extLst>
      <p:ext uri="{BB962C8B-B14F-4D97-AF65-F5344CB8AC3E}">
        <p14:creationId xmlns:p14="http://schemas.microsoft.com/office/powerpoint/2010/main" val="37483135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3000"/>
                    </a14:imgEffect>
                  </a14:imgLayer>
                </a14:imgProps>
              </a:ext>
              <a:ext uri="{28A0092B-C50C-407E-A947-70E740481C1C}">
                <a14:useLocalDpi xmlns:a14="http://schemas.microsoft.com/office/drawing/2010/main" val="0"/>
              </a:ext>
            </a:extLst>
          </a:blip>
          <a:stretch>
            <a:fillRect/>
          </a:stretch>
        </p:blipFill>
        <p:spPr bwMode="auto">
          <a:xfrm>
            <a:off x="738185" y="1300164"/>
            <a:ext cx="8465393" cy="5557836"/>
          </a:xfrm>
          <a:prstGeom prst="rect">
            <a:avLst/>
          </a:prstGeom>
          <a:noFill/>
          <a:effectLst>
            <a:glow rad="368300">
              <a:schemeClr val="bg1">
                <a:lumMod val="95000"/>
              </a:schemeClr>
            </a:glo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763" y="1300162"/>
            <a:ext cx="742948" cy="5562600"/>
          </a:xfrm>
          <a:prstGeom prst="rect">
            <a:avLst/>
          </a:prstGeom>
          <a:solidFill>
            <a:srgbClr val="3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63" y="0"/>
            <a:ext cx="9148763"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4763" y="200024"/>
            <a:ext cx="9148763"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32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Conclusion</a:t>
            </a:r>
            <a:endParaRPr lang="en-US" sz="32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585" y="6192554"/>
            <a:ext cx="457200" cy="457200"/>
          </a:xfrm>
          <a:prstGeom prst="rect">
            <a:avLst/>
          </a:prstGeom>
        </p:spPr>
      </p:pic>
      <p:sp>
        <p:nvSpPr>
          <p:cNvPr id="7" name="TextBox 6"/>
          <p:cNvSpPr txBox="1"/>
          <p:nvPr/>
        </p:nvSpPr>
        <p:spPr>
          <a:xfrm>
            <a:off x="1219200" y="2132210"/>
            <a:ext cx="7215532" cy="3898503"/>
          </a:xfrm>
          <a:prstGeom prst="rect">
            <a:avLst/>
          </a:prstGeom>
          <a:noFill/>
        </p:spPr>
        <p:txBody>
          <a:bodyPr wrap="square" rtlCol="0">
            <a:spAutoFit/>
          </a:bodyPr>
          <a:lstStyle/>
          <a:p>
            <a:r>
              <a:rPr lang="en-US" sz="2400" dirty="0">
                <a:solidFill>
                  <a:schemeClr val="tx1">
                    <a:lumMod val="95000"/>
                    <a:lumOff val="5000"/>
                  </a:schemeClr>
                </a:solidFill>
              </a:rPr>
              <a:t>Where does a strong commitment to public reason lead? </a:t>
            </a:r>
            <a:endParaRPr lang="en-US" sz="2400" dirty="0" smtClean="0">
              <a:solidFill>
                <a:schemeClr val="tx1">
                  <a:lumMod val="95000"/>
                  <a:lumOff val="5000"/>
                </a:schemeClr>
              </a:solidFill>
            </a:endParaRPr>
          </a:p>
          <a:p>
            <a:endParaRPr lang="en-US" sz="2000" dirty="0">
              <a:solidFill>
                <a:schemeClr val="tx1">
                  <a:lumMod val="95000"/>
                  <a:lumOff val="5000"/>
                </a:schemeClr>
              </a:solidFill>
            </a:endParaRPr>
          </a:p>
          <a:p>
            <a:pPr>
              <a:lnSpc>
                <a:spcPts val="2700"/>
              </a:lnSpc>
            </a:pPr>
            <a:r>
              <a:rPr lang="en-US" sz="2000" dirty="0" smtClean="0">
                <a:solidFill>
                  <a:schemeClr val="tx1">
                    <a:lumMod val="95000"/>
                    <a:lumOff val="5000"/>
                  </a:schemeClr>
                </a:solidFill>
              </a:rPr>
              <a:t>We </a:t>
            </a:r>
            <a:r>
              <a:rPr lang="en-US" sz="2000" dirty="0">
                <a:solidFill>
                  <a:schemeClr val="tx1">
                    <a:lumMod val="95000"/>
                    <a:lumOff val="5000"/>
                  </a:schemeClr>
                </a:solidFill>
              </a:rPr>
              <a:t>have reason to worry that it may lead to the Liberal Leviathan – the tyranny not of </a:t>
            </a:r>
            <a:r>
              <a:rPr lang="en-US" sz="2000" dirty="0" smtClean="0">
                <a:solidFill>
                  <a:schemeClr val="tx1">
                    <a:lumMod val="95000"/>
                    <a:lumOff val="5000"/>
                  </a:schemeClr>
                </a:solidFill>
              </a:rPr>
              <a:t>Hobbes’s </a:t>
            </a:r>
            <a:r>
              <a:rPr lang="en-US" sz="2000" dirty="0">
                <a:solidFill>
                  <a:schemeClr val="tx1">
                    <a:lumMod val="95000"/>
                    <a:lumOff val="5000"/>
                  </a:schemeClr>
                </a:solidFill>
              </a:rPr>
              <a:t>imperial sovereign, but the tyranny of imperious majorities (or perhaps overbearing judges), confident (even self-righteous) in the reasonableness of their own views, and with every reason (in their minds) to disparage and disregard claims of conscience by those who would dissent; such claims of conscience being ipso facto “unreasonable” because they do not satisfy the conditions of public reason.</a:t>
            </a:r>
          </a:p>
          <a:p>
            <a:pPr>
              <a:lnSpc>
                <a:spcPts val="2800"/>
              </a:lnSpc>
              <a:spcAft>
                <a:spcPts val="1200"/>
              </a:spcAft>
            </a:pPr>
            <a:endParaRPr lang="en-US" sz="2400" dirty="0" smtClean="0"/>
          </a:p>
        </p:txBody>
      </p:sp>
    </p:spTree>
    <p:extLst>
      <p:ext uri="{BB962C8B-B14F-4D97-AF65-F5344CB8AC3E}">
        <p14:creationId xmlns:p14="http://schemas.microsoft.com/office/powerpoint/2010/main" val="848705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Autofit/>
          </a:bodyPr>
          <a:lstStyle/>
          <a:p>
            <a:pPr lvl="0" algn="ctr">
              <a:spcBef>
                <a:spcPct val="0"/>
              </a:spcBef>
              <a:defRPr/>
            </a:pPr>
            <a:r>
              <a:rPr lang="en-US" sz="24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West Virginia v. </a:t>
            </a:r>
            <a:r>
              <a:rPr lang="en-US" sz="2400" dirty="0" err="1"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Barnette</a:t>
            </a:r>
            <a:r>
              <a:rPr lang="en-US" sz="24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 High-Water Mark </a:t>
            </a:r>
          </a:p>
          <a:p>
            <a:pPr lvl="0" algn="ctr">
              <a:spcBef>
                <a:spcPct val="0"/>
              </a:spcBef>
              <a:defRPr/>
            </a:pPr>
            <a:r>
              <a:rPr lang="en-US" sz="24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of Conscience Protection</a:t>
            </a:r>
            <a:endParaRPr kumimoji="0" lang="en-US" sz="24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sp>
        <p:nvSpPr>
          <p:cNvPr id="16" name="TextBox 15"/>
          <p:cNvSpPr txBox="1"/>
          <p:nvPr/>
        </p:nvSpPr>
        <p:spPr>
          <a:xfrm>
            <a:off x="762000" y="1524000"/>
            <a:ext cx="6781800" cy="4054956"/>
          </a:xfrm>
          <a:prstGeom prst="rect">
            <a:avLst/>
          </a:prstGeom>
          <a:noFill/>
        </p:spPr>
        <p:txBody>
          <a:bodyPr wrap="square" rtlCol="0">
            <a:spAutoFit/>
          </a:bodyPr>
          <a:lstStyle/>
          <a:p>
            <a:pPr>
              <a:lnSpc>
                <a:spcPts val="2800"/>
              </a:lnSpc>
              <a:spcAft>
                <a:spcPts val="600"/>
              </a:spcAft>
            </a:pPr>
            <a:r>
              <a:rPr lang="en-US" dirty="0">
                <a:solidFill>
                  <a:schemeClr val="tx2">
                    <a:lumMod val="50000"/>
                  </a:schemeClr>
                </a:solidFill>
              </a:rPr>
              <a:t>In holding that patriotic observances must not be compulsory, the </a:t>
            </a:r>
            <a:r>
              <a:rPr lang="en-US" dirty="0" smtClean="0">
                <a:solidFill>
                  <a:schemeClr val="tx2">
                    <a:lumMod val="50000"/>
                  </a:schemeClr>
                </a:solidFill>
              </a:rPr>
              <a:t>Court in </a:t>
            </a:r>
            <a:r>
              <a:rPr lang="en-US" i="1" dirty="0" smtClean="0">
                <a:solidFill>
                  <a:schemeClr val="tx2">
                    <a:lumMod val="50000"/>
                  </a:schemeClr>
                </a:solidFill>
              </a:rPr>
              <a:t>West Virginia v. Barnett</a:t>
            </a:r>
            <a:r>
              <a:rPr lang="en-US" dirty="0" smtClean="0">
                <a:solidFill>
                  <a:schemeClr val="tx2">
                    <a:lumMod val="50000"/>
                  </a:schemeClr>
                </a:solidFill>
              </a:rPr>
              <a:t> (1943) said, “We </a:t>
            </a:r>
            <a:r>
              <a:rPr lang="en-US" dirty="0">
                <a:solidFill>
                  <a:schemeClr val="tx2">
                    <a:lumMod val="50000"/>
                  </a:schemeClr>
                </a:solidFill>
              </a:rPr>
              <a:t>apply the limitations of the Constitution with no fear that freedom to be intellectually and spiritually diverse or even contrary will disintegrate the social organization.”  </a:t>
            </a:r>
            <a:endParaRPr lang="en-US" dirty="0" smtClean="0">
              <a:solidFill>
                <a:schemeClr val="tx2">
                  <a:lumMod val="50000"/>
                </a:schemeClr>
              </a:solidFill>
            </a:endParaRPr>
          </a:p>
          <a:p>
            <a:pPr>
              <a:lnSpc>
                <a:spcPts val="2800"/>
              </a:lnSpc>
            </a:pPr>
            <a:r>
              <a:rPr lang="en-US" dirty="0" smtClean="0">
                <a:solidFill>
                  <a:schemeClr val="tx2">
                    <a:lumMod val="50000"/>
                  </a:schemeClr>
                </a:solidFill>
              </a:rPr>
              <a:t>Freedom </a:t>
            </a:r>
            <a:r>
              <a:rPr lang="en-US" dirty="0">
                <a:solidFill>
                  <a:schemeClr val="tx2">
                    <a:lumMod val="50000"/>
                  </a:schemeClr>
                </a:solidFill>
              </a:rPr>
              <a:t>to differ, </a:t>
            </a:r>
            <a:r>
              <a:rPr lang="en-US" dirty="0" smtClean="0">
                <a:solidFill>
                  <a:schemeClr val="tx2">
                    <a:lumMod val="50000"/>
                  </a:schemeClr>
                </a:solidFill>
              </a:rPr>
              <a:t>“is </a:t>
            </a:r>
            <a:r>
              <a:rPr lang="en-US" dirty="0">
                <a:solidFill>
                  <a:schemeClr val="tx2">
                    <a:lumMod val="50000"/>
                  </a:schemeClr>
                </a:solidFill>
              </a:rPr>
              <a:t>not </a:t>
            </a:r>
            <a:r>
              <a:rPr lang="en-US" dirty="0" smtClean="0">
                <a:solidFill>
                  <a:schemeClr val="tx2">
                    <a:lumMod val="50000"/>
                  </a:schemeClr>
                </a:solidFill>
              </a:rPr>
              <a:t>limited </a:t>
            </a:r>
            <a:r>
              <a:rPr lang="en-US" dirty="0">
                <a:solidFill>
                  <a:schemeClr val="tx2">
                    <a:lumMod val="50000"/>
                  </a:schemeClr>
                </a:solidFill>
              </a:rPr>
              <a:t>to things </a:t>
            </a:r>
            <a:endParaRPr lang="en-US" dirty="0" smtClean="0">
              <a:solidFill>
                <a:schemeClr val="tx2">
                  <a:lumMod val="50000"/>
                </a:schemeClr>
              </a:solidFill>
            </a:endParaRPr>
          </a:p>
          <a:p>
            <a:pPr>
              <a:lnSpc>
                <a:spcPts val="2800"/>
              </a:lnSpc>
            </a:pPr>
            <a:r>
              <a:rPr lang="en-US" dirty="0" smtClean="0">
                <a:solidFill>
                  <a:schemeClr val="tx2">
                    <a:lumMod val="50000"/>
                  </a:schemeClr>
                </a:solidFill>
              </a:rPr>
              <a:t>that </a:t>
            </a:r>
            <a:r>
              <a:rPr lang="en-US" dirty="0">
                <a:solidFill>
                  <a:schemeClr val="tx2">
                    <a:lumMod val="50000"/>
                  </a:schemeClr>
                </a:solidFill>
              </a:rPr>
              <a:t>do not </a:t>
            </a:r>
            <a:r>
              <a:rPr lang="en-US" dirty="0" smtClean="0">
                <a:solidFill>
                  <a:schemeClr val="tx2">
                    <a:lumMod val="50000"/>
                  </a:schemeClr>
                </a:solidFill>
              </a:rPr>
              <a:t>matter </a:t>
            </a:r>
            <a:r>
              <a:rPr lang="en-US" dirty="0">
                <a:solidFill>
                  <a:schemeClr val="tx2">
                    <a:lumMod val="50000"/>
                  </a:schemeClr>
                </a:solidFill>
              </a:rPr>
              <a:t>much. </a:t>
            </a:r>
            <a:r>
              <a:rPr lang="en-US" dirty="0" smtClean="0">
                <a:solidFill>
                  <a:schemeClr val="tx2">
                    <a:lumMod val="50000"/>
                  </a:schemeClr>
                </a:solidFill>
              </a:rPr>
              <a:t>That </a:t>
            </a:r>
            <a:r>
              <a:rPr lang="en-US" dirty="0">
                <a:solidFill>
                  <a:schemeClr val="tx2">
                    <a:lumMod val="50000"/>
                  </a:schemeClr>
                </a:solidFill>
              </a:rPr>
              <a:t>would be a </a:t>
            </a:r>
            <a:endParaRPr lang="en-US" dirty="0" smtClean="0">
              <a:solidFill>
                <a:schemeClr val="tx2">
                  <a:lumMod val="50000"/>
                </a:schemeClr>
              </a:solidFill>
            </a:endParaRPr>
          </a:p>
          <a:p>
            <a:pPr>
              <a:lnSpc>
                <a:spcPts val="2800"/>
              </a:lnSpc>
            </a:pPr>
            <a:r>
              <a:rPr lang="en-US" dirty="0" smtClean="0">
                <a:solidFill>
                  <a:schemeClr val="tx2">
                    <a:lumMod val="50000"/>
                  </a:schemeClr>
                </a:solidFill>
              </a:rPr>
              <a:t>mere shadow </a:t>
            </a:r>
            <a:r>
              <a:rPr lang="en-US" dirty="0">
                <a:solidFill>
                  <a:schemeClr val="tx2">
                    <a:lumMod val="50000"/>
                  </a:schemeClr>
                </a:solidFill>
              </a:rPr>
              <a:t>of freedom. </a:t>
            </a:r>
            <a:r>
              <a:rPr lang="en-US" dirty="0" smtClean="0">
                <a:solidFill>
                  <a:schemeClr val="tx2">
                    <a:lumMod val="50000"/>
                  </a:schemeClr>
                </a:solidFill>
              </a:rPr>
              <a:t>The </a:t>
            </a:r>
            <a:r>
              <a:rPr lang="en-US" dirty="0">
                <a:solidFill>
                  <a:schemeClr val="tx2">
                    <a:lumMod val="50000"/>
                  </a:schemeClr>
                </a:solidFill>
              </a:rPr>
              <a:t>test of its </a:t>
            </a:r>
            <a:endParaRPr lang="en-US" dirty="0" smtClean="0">
              <a:solidFill>
                <a:schemeClr val="tx2">
                  <a:lumMod val="50000"/>
                </a:schemeClr>
              </a:solidFill>
            </a:endParaRPr>
          </a:p>
          <a:p>
            <a:pPr>
              <a:lnSpc>
                <a:spcPts val="2800"/>
              </a:lnSpc>
            </a:pPr>
            <a:r>
              <a:rPr lang="en-US" dirty="0" smtClean="0">
                <a:solidFill>
                  <a:schemeClr val="tx2">
                    <a:lumMod val="50000"/>
                  </a:schemeClr>
                </a:solidFill>
              </a:rPr>
              <a:t>substance </a:t>
            </a:r>
            <a:r>
              <a:rPr lang="en-US" dirty="0">
                <a:solidFill>
                  <a:schemeClr val="tx2">
                    <a:lumMod val="50000"/>
                  </a:schemeClr>
                </a:solidFill>
              </a:rPr>
              <a:t>is the right to differ </a:t>
            </a:r>
            <a:r>
              <a:rPr lang="en-US" dirty="0" smtClean="0">
                <a:solidFill>
                  <a:schemeClr val="tx2">
                    <a:lumMod val="50000"/>
                  </a:schemeClr>
                </a:solidFill>
              </a:rPr>
              <a:t>as </a:t>
            </a:r>
            <a:r>
              <a:rPr lang="en-US" dirty="0">
                <a:solidFill>
                  <a:schemeClr val="tx2">
                    <a:lumMod val="50000"/>
                  </a:schemeClr>
                </a:solidFill>
              </a:rPr>
              <a:t>to things </a:t>
            </a:r>
            <a:endParaRPr lang="en-US" dirty="0" smtClean="0">
              <a:solidFill>
                <a:schemeClr val="tx2">
                  <a:lumMod val="50000"/>
                </a:schemeClr>
              </a:solidFill>
            </a:endParaRPr>
          </a:p>
          <a:p>
            <a:pPr>
              <a:lnSpc>
                <a:spcPts val="2800"/>
              </a:lnSpc>
            </a:pPr>
            <a:r>
              <a:rPr lang="en-US" dirty="0" smtClean="0">
                <a:solidFill>
                  <a:schemeClr val="tx2">
                    <a:lumMod val="50000"/>
                  </a:schemeClr>
                </a:solidFill>
              </a:rPr>
              <a:t>that </a:t>
            </a:r>
            <a:r>
              <a:rPr lang="en-US" dirty="0">
                <a:solidFill>
                  <a:schemeClr val="tx2">
                    <a:lumMod val="50000"/>
                  </a:schemeClr>
                </a:solidFill>
              </a:rPr>
              <a:t>touch the heart of the </a:t>
            </a:r>
            <a:r>
              <a:rPr lang="en-US" dirty="0" smtClean="0">
                <a:solidFill>
                  <a:schemeClr val="tx2">
                    <a:lumMod val="50000"/>
                  </a:schemeClr>
                </a:solidFill>
              </a:rPr>
              <a:t>existing </a:t>
            </a:r>
            <a:r>
              <a:rPr lang="en-US" dirty="0">
                <a:solidFill>
                  <a:schemeClr val="tx2">
                    <a:lumMod val="50000"/>
                  </a:schemeClr>
                </a:solidFill>
              </a:rPr>
              <a:t>order.” </a:t>
            </a:r>
            <a:endParaRPr lang="en-US" dirty="0" smtClean="0">
              <a:solidFill>
                <a:schemeClr val="tx2">
                  <a:lumMod val="50000"/>
                </a:schemeClr>
              </a:solidFill>
            </a:endParaRPr>
          </a:p>
          <a:p>
            <a:pPr>
              <a:lnSpc>
                <a:spcPts val="2300"/>
              </a:lnSpc>
              <a:spcAft>
                <a:spcPts val="600"/>
              </a:spcAft>
            </a:pPr>
            <a:endParaRPr lang="en-US" sz="1600" dirty="0">
              <a:solidFill>
                <a:schemeClr val="tx2">
                  <a:lumMod val="50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pic>
        <p:nvPicPr>
          <p:cNvPr id="15362" name="Picture 2" descr="http://my.billofrightsinstitute.org/view.image?Id=1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352800"/>
            <a:ext cx="2926080" cy="2226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4337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noProof="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rPr>
              <a:t>Conclusion</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2" name="Rectangle 1"/>
          <p:cNvSpPr/>
          <p:nvPr/>
        </p:nvSpPr>
        <p:spPr>
          <a:xfrm>
            <a:off x="762000" y="1676400"/>
            <a:ext cx="4572000" cy="5019323"/>
          </a:xfrm>
          <a:prstGeom prst="rect">
            <a:avLst/>
          </a:prstGeom>
        </p:spPr>
        <p:txBody>
          <a:bodyPr wrap="square">
            <a:spAutoFit/>
          </a:bodyPr>
          <a:lstStyle/>
          <a:p>
            <a:pPr>
              <a:lnSpc>
                <a:spcPts val="3100"/>
              </a:lnSpc>
            </a:pPr>
            <a:r>
              <a:rPr lang="en-US" sz="2400" dirty="0">
                <a:solidFill>
                  <a:schemeClr val="tx2">
                    <a:lumMod val="50000"/>
                  </a:schemeClr>
                </a:solidFill>
              </a:rPr>
              <a:t>In dividing “reason” into “public reason” and “private reason,” and by treating the one as legitimate and the other as illegitimate, and by placing comprehensive religious systems of belief into the category of “private reasons,” public reason clears away the unruly underbrush of conscience in the service of building the shiny edifice of the Liberal Leviathan</a:t>
            </a:r>
            <a:r>
              <a:rPr lang="en-US" sz="2400" dirty="0" smtClean="0">
                <a:solidFill>
                  <a:schemeClr val="tx2">
                    <a:lumMod val="50000"/>
                  </a:schemeClr>
                </a:solidFill>
              </a:rPr>
              <a:t>.</a:t>
            </a:r>
          </a:p>
          <a:p>
            <a:endParaRPr lang="en-US" dirty="0"/>
          </a:p>
          <a:p>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676399"/>
            <a:ext cx="3034495" cy="4663440"/>
          </a:xfrm>
          <a:prstGeom prst="rect">
            <a:avLst/>
          </a:prstGeom>
        </p:spPr>
      </p:pic>
    </p:spTree>
    <p:extLst>
      <p:ext uri="{BB962C8B-B14F-4D97-AF65-F5344CB8AC3E}">
        <p14:creationId xmlns:p14="http://schemas.microsoft.com/office/powerpoint/2010/main" val="35608610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54886" cy="2590800"/>
          </a:xfrm>
          <a:prstGeom prst="rect">
            <a:avLst/>
          </a:prstGeom>
          <a:solidFill>
            <a:srgbClr val="2740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0" y="228600"/>
            <a:ext cx="9154886" cy="2133599"/>
          </a:xfrm>
          <a:prstGeom prst="rect">
            <a:avLst/>
          </a:prstGeom>
          <a:solidFill>
            <a:srgbClr val="4154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Can Public Reason Accommodate Conscience?</a:t>
            </a:r>
            <a:endParaRPr lang="en-US" sz="3600" dirty="0">
              <a:solidFill>
                <a:srgbClr val="C3C198"/>
              </a:solidFill>
              <a:effectLst>
                <a:outerShdw blurRad="38100" dist="38100" dir="2700000" algn="tl">
                  <a:srgbClr val="000000">
                    <a:alpha val="43137"/>
                  </a:srgbClr>
                </a:outerShdw>
              </a:effectLst>
              <a:latin typeface="Century Gothic" pitchFamily="34" charset="0"/>
              <a:cs typeface="Calibri"/>
            </a:endParaRPr>
          </a:p>
        </p:txBody>
      </p:sp>
      <p:sp>
        <p:nvSpPr>
          <p:cNvPr id="8" name="TextBox 7"/>
          <p:cNvSpPr txBox="1"/>
          <p:nvPr/>
        </p:nvSpPr>
        <p:spPr>
          <a:xfrm>
            <a:off x="336775" y="2921830"/>
            <a:ext cx="8410575" cy="2862322"/>
          </a:xfrm>
          <a:prstGeom prst="rect">
            <a:avLst/>
          </a:prstGeom>
          <a:noFill/>
        </p:spPr>
        <p:txBody>
          <a:bodyPr wrap="square" rtlCol="0">
            <a:spAutoFit/>
          </a:bodyPr>
          <a:lstStyle/>
          <a:p>
            <a:pPr algn="ctr">
              <a:lnSpc>
                <a:spcPts val="2700"/>
              </a:lnSpc>
              <a:spcAft>
                <a:spcPts val="1200"/>
              </a:spcAft>
            </a:pPr>
            <a:r>
              <a:rPr lang="en-US" sz="2400" dirty="0" smtClean="0">
                <a:solidFill>
                  <a:schemeClr val="tx2">
                    <a:lumMod val="50000"/>
                  </a:schemeClr>
                </a:solidFill>
                <a:ea typeface="Adobe Heiti Std R" pitchFamily="34" charset="-128"/>
              </a:rPr>
              <a:t>Professor Brett G. </a:t>
            </a:r>
            <a:r>
              <a:rPr lang="en-US" sz="2400" dirty="0" err="1" smtClean="0">
                <a:solidFill>
                  <a:schemeClr val="tx2">
                    <a:lumMod val="50000"/>
                  </a:schemeClr>
                </a:solidFill>
                <a:ea typeface="Adobe Heiti Std R" pitchFamily="34" charset="-128"/>
              </a:rPr>
              <a:t>Scharffs</a:t>
            </a:r>
            <a:endParaRPr lang="en-US" sz="1100" dirty="0">
              <a:solidFill>
                <a:schemeClr val="tx2">
                  <a:lumMod val="50000"/>
                </a:schemeClr>
              </a:solidFill>
              <a:ea typeface="Adobe Heiti Std R" pitchFamily="34" charset="-128"/>
            </a:endParaRPr>
          </a:p>
          <a:p>
            <a:pPr algn="ctr">
              <a:lnSpc>
                <a:spcPts val="2700"/>
              </a:lnSpc>
            </a:pPr>
            <a:r>
              <a:rPr lang="en-US" sz="1900" dirty="0" smtClean="0">
                <a:solidFill>
                  <a:schemeClr val="tx2">
                    <a:lumMod val="50000"/>
                  </a:schemeClr>
                </a:solidFill>
                <a:ea typeface="Adobe Heiti Std R" pitchFamily="34" charset="-128"/>
              </a:rPr>
              <a:t>Francis R. Kirkham Professor of Law</a:t>
            </a:r>
            <a:br>
              <a:rPr lang="en-US" sz="1900" dirty="0" smtClean="0">
                <a:solidFill>
                  <a:schemeClr val="tx2">
                    <a:lumMod val="50000"/>
                  </a:schemeClr>
                </a:solidFill>
                <a:ea typeface="Adobe Heiti Std R" pitchFamily="34" charset="-128"/>
              </a:rPr>
            </a:br>
            <a:r>
              <a:rPr lang="en-US" sz="1900" dirty="0" smtClean="0">
                <a:solidFill>
                  <a:schemeClr val="tx2">
                    <a:lumMod val="50000"/>
                  </a:schemeClr>
                </a:solidFill>
                <a:ea typeface="Adobe Heiti Std R" pitchFamily="34" charset="-128"/>
              </a:rPr>
              <a:t>Associate Dean of Research and Academic Affairs</a:t>
            </a:r>
          </a:p>
          <a:p>
            <a:pPr algn="ctr">
              <a:lnSpc>
                <a:spcPts val="2700"/>
              </a:lnSpc>
            </a:pPr>
            <a:r>
              <a:rPr lang="en-US" sz="1900" dirty="0" smtClean="0">
                <a:solidFill>
                  <a:schemeClr val="tx2">
                    <a:lumMod val="50000"/>
                  </a:schemeClr>
                </a:solidFill>
                <a:ea typeface="Adobe Heiti Std R" pitchFamily="34" charset="-128"/>
              </a:rPr>
              <a:t>Associate Director, International Center for Law and Religion Studies</a:t>
            </a:r>
            <a:br>
              <a:rPr lang="en-US" sz="1900" dirty="0" smtClean="0">
                <a:solidFill>
                  <a:schemeClr val="tx2">
                    <a:lumMod val="50000"/>
                  </a:schemeClr>
                </a:solidFill>
                <a:ea typeface="Adobe Heiti Std R" pitchFamily="34" charset="-128"/>
              </a:rPr>
            </a:br>
            <a:r>
              <a:rPr lang="en-US" sz="1900" dirty="0" smtClean="0">
                <a:solidFill>
                  <a:schemeClr val="tx2">
                    <a:lumMod val="50000"/>
                  </a:schemeClr>
                </a:solidFill>
                <a:ea typeface="Adobe Heiti Std R" pitchFamily="34" charset="-128"/>
              </a:rPr>
              <a:t>J. Reuben Clark Law School, Brigham Young University</a:t>
            </a:r>
          </a:p>
          <a:p>
            <a:pPr algn="ctr">
              <a:lnSpc>
                <a:spcPts val="2300"/>
              </a:lnSpc>
            </a:pPr>
            <a:endParaRPr lang="en-US" sz="2200" dirty="0" smtClean="0">
              <a:solidFill>
                <a:schemeClr val="tx2">
                  <a:lumMod val="50000"/>
                </a:schemeClr>
              </a:solidFill>
              <a:ea typeface="Adobe Heiti Std R" pitchFamily="34" charset="-128"/>
            </a:endParaRPr>
          </a:p>
          <a:p>
            <a:pPr algn="ctr">
              <a:lnSpc>
                <a:spcPts val="2300"/>
              </a:lnSpc>
            </a:pPr>
            <a:r>
              <a:rPr lang="en-US" sz="2200" dirty="0" smtClean="0">
                <a:solidFill>
                  <a:schemeClr val="tx2">
                    <a:lumMod val="50000"/>
                  </a:schemeClr>
                </a:solidFill>
                <a:ea typeface="Adobe Heiti Std R" pitchFamily="34" charset="-128"/>
              </a:rPr>
              <a:t>Religious Freedom Discussion Series</a:t>
            </a:r>
          </a:p>
          <a:p>
            <a:pPr algn="ctr">
              <a:lnSpc>
                <a:spcPts val="2300"/>
              </a:lnSpc>
            </a:pPr>
            <a:r>
              <a:rPr lang="en-US" sz="1600" dirty="0" smtClean="0">
                <a:solidFill>
                  <a:schemeClr val="tx2">
                    <a:lumMod val="50000"/>
                  </a:schemeClr>
                </a:solidFill>
                <a:ea typeface="Adobe Heiti Std R" pitchFamily="34" charset="-128"/>
              </a:rPr>
              <a:t>September 4, 2013</a:t>
            </a:r>
            <a:endParaRPr lang="en-US" sz="1600" dirty="0">
              <a:solidFill>
                <a:schemeClr val="tx2">
                  <a:lumMod val="50000"/>
                </a:schemeClr>
              </a:solidFill>
              <a:ea typeface="Adobe Heiti Std R"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2" y="5953290"/>
            <a:ext cx="640080" cy="640080"/>
          </a:xfrm>
          <a:prstGeom prst="rect">
            <a:avLst/>
          </a:prstGeom>
        </p:spPr>
      </p:pic>
    </p:spTree>
    <p:extLst>
      <p:ext uri="{BB962C8B-B14F-4D97-AF65-F5344CB8AC3E}">
        <p14:creationId xmlns:p14="http://schemas.microsoft.com/office/powerpoint/2010/main" val="764337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Autofit/>
          </a:bodyPr>
          <a:lstStyle/>
          <a:p>
            <a:pPr lvl="0" algn="ctr">
              <a:spcBef>
                <a:spcPct val="0"/>
              </a:spcBef>
              <a:defRPr/>
            </a:pPr>
            <a:r>
              <a:rPr lang="en-US" sz="22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West Virginia v. </a:t>
            </a:r>
            <a:r>
              <a:rPr lang="en-US" sz="2200" dirty="0" err="1"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Barnette</a:t>
            </a:r>
            <a:r>
              <a:rPr lang="en-US" sz="22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 One of the Most Quoted Passages </a:t>
            </a:r>
          </a:p>
          <a:p>
            <a:pPr lvl="0" algn="ctr">
              <a:spcBef>
                <a:spcPct val="0"/>
              </a:spcBef>
              <a:defRPr/>
            </a:pPr>
            <a:r>
              <a:rPr lang="en-US" sz="22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in the Annals of Constitutional Law</a:t>
            </a:r>
            <a:endParaRPr kumimoji="0" lang="en-US" sz="22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sp>
        <p:nvSpPr>
          <p:cNvPr id="16" name="TextBox 15"/>
          <p:cNvSpPr txBox="1"/>
          <p:nvPr/>
        </p:nvSpPr>
        <p:spPr>
          <a:xfrm>
            <a:off x="4109293" y="1909090"/>
            <a:ext cx="4616768" cy="3618939"/>
          </a:xfrm>
          <a:prstGeom prst="rect">
            <a:avLst/>
          </a:prstGeom>
          <a:noFill/>
        </p:spPr>
        <p:txBody>
          <a:bodyPr wrap="square" rtlCol="0">
            <a:spAutoFit/>
          </a:bodyPr>
          <a:lstStyle/>
          <a:p>
            <a:pPr>
              <a:lnSpc>
                <a:spcPts val="3000"/>
              </a:lnSpc>
              <a:spcAft>
                <a:spcPts val="600"/>
              </a:spcAft>
            </a:pPr>
            <a:r>
              <a:rPr lang="en-US" sz="2000" dirty="0" smtClean="0">
                <a:solidFill>
                  <a:schemeClr val="tx2">
                    <a:lumMod val="50000"/>
                  </a:schemeClr>
                </a:solidFill>
              </a:rPr>
              <a:t>Justice Jackson: </a:t>
            </a:r>
            <a:endParaRPr lang="en-US" sz="2000" dirty="0">
              <a:solidFill>
                <a:schemeClr val="tx2">
                  <a:lumMod val="50000"/>
                </a:schemeClr>
              </a:solidFill>
            </a:endParaRPr>
          </a:p>
          <a:p>
            <a:pPr>
              <a:lnSpc>
                <a:spcPts val="3000"/>
              </a:lnSpc>
              <a:spcAft>
                <a:spcPts val="600"/>
              </a:spcAft>
            </a:pPr>
            <a:r>
              <a:rPr lang="en-US" sz="2000" dirty="0">
                <a:solidFill>
                  <a:schemeClr val="tx2">
                    <a:lumMod val="50000"/>
                  </a:schemeClr>
                </a:solidFill>
              </a:rPr>
              <a:t>“If there is any fixed star in our constitutional constellation, it is that no official, high or petty, can prescribe what shall be orthodox in politics, nationalism, religion, or other matters of opinion or force citizens to confess by word or act their faith therein.” </a:t>
            </a:r>
          </a:p>
          <a:p>
            <a:pPr>
              <a:lnSpc>
                <a:spcPts val="2300"/>
              </a:lnSpc>
              <a:spcAft>
                <a:spcPts val="600"/>
              </a:spcAft>
            </a:pPr>
            <a:endParaRPr lang="en-US" sz="1600" dirty="0">
              <a:solidFill>
                <a:schemeClr val="tx2">
                  <a:lumMod val="50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240" y="6130638"/>
            <a:ext cx="457200" cy="457200"/>
          </a:xfrm>
          <a:prstGeom prst="rect">
            <a:avLst/>
          </a:prstGeom>
        </p:spPr>
      </p:pic>
      <p:sp>
        <p:nvSpPr>
          <p:cNvPr id="3" name="TextBox 2"/>
          <p:cNvSpPr txBox="1"/>
          <p:nvPr/>
        </p:nvSpPr>
        <p:spPr>
          <a:xfrm>
            <a:off x="3911311" y="6223987"/>
            <a:ext cx="4669759" cy="461665"/>
          </a:xfrm>
          <a:prstGeom prst="rect">
            <a:avLst/>
          </a:prstGeom>
          <a:noFill/>
        </p:spPr>
        <p:txBody>
          <a:bodyPr wrap="square" rtlCol="0">
            <a:spAutoFit/>
          </a:bodyPr>
          <a:lstStyle/>
          <a:p>
            <a:pPr algn="r"/>
            <a:r>
              <a:rPr lang="en-US" sz="1200" dirty="0" smtClean="0">
                <a:solidFill>
                  <a:schemeClr val="tx2">
                    <a:lumMod val="50000"/>
                  </a:schemeClr>
                </a:solidFill>
              </a:rPr>
              <a:t>West Virginia State Board of Education v. </a:t>
            </a:r>
            <a:r>
              <a:rPr lang="en-US" sz="1200" dirty="0" err="1" smtClean="0">
                <a:solidFill>
                  <a:schemeClr val="tx2">
                    <a:lumMod val="50000"/>
                  </a:schemeClr>
                </a:solidFill>
              </a:rPr>
              <a:t>Barnette</a:t>
            </a:r>
            <a:r>
              <a:rPr lang="en-US" sz="1200" dirty="0" smtClean="0">
                <a:solidFill>
                  <a:schemeClr val="tx2">
                    <a:lumMod val="50000"/>
                  </a:schemeClr>
                </a:solidFill>
              </a:rPr>
              <a:t>, </a:t>
            </a:r>
            <a:r>
              <a:rPr lang="en-US" sz="1200" dirty="0">
                <a:solidFill>
                  <a:schemeClr val="tx2">
                    <a:lumMod val="50000"/>
                  </a:schemeClr>
                </a:solidFill>
              </a:rPr>
              <a:t>319 U.S. </a:t>
            </a:r>
            <a:r>
              <a:rPr lang="en-US" sz="1200" dirty="0" smtClean="0">
                <a:solidFill>
                  <a:schemeClr val="tx2">
                    <a:lumMod val="50000"/>
                  </a:schemeClr>
                </a:solidFill>
              </a:rPr>
              <a:t>624 (1943) </a:t>
            </a:r>
          </a:p>
          <a:p>
            <a:pPr algn="r"/>
            <a:endParaRPr lang="en-US" sz="1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84" y="1524000"/>
            <a:ext cx="3401567" cy="4389120"/>
          </a:xfrm>
          <a:prstGeom prst="rect">
            <a:avLst/>
          </a:prstGeom>
        </p:spPr>
      </p:pic>
    </p:spTree>
    <p:extLst>
      <p:ext uri="{BB962C8B-B14F-4D97-AF65-F5344CB8AC3E}">
        <p14:creationId xmlns:p14="http://schemas.microsoft.com/office/powerpoint/2010/main" val="3602336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95400"/>
          </a:xfrm>
          <a:prstGeom prst="rect">
            <a:avLst/>
          </a:prstGeom>
          <a:solidFill>
            <a:srgbClr val="2740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Minersville School District v. </a:t>
            </a:r>
            <a:r>
              <a:rPr lang="en-US" sz="2800" dirty="0" err="1">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Gobitis</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75" y="6230029"/>
            <a:ext cx="457200" cy="457200"/>
          </a:xfrm>
          <a:prstGeom prst="rect">
            <a:avLst/>
          </a:prstGeom>
        </p:spPr>
      </p:pic>
      <p:sp>
        <p:nvSpPr>
          <p:cNvPr id="9" name="TextBox 8"/>
          <p:cNvSpPr txBox="1"/>
          <p:nvPr/>
        </p:nvSpPr>
        <p:spPr>
          <a:xfrm>
            <a:off x="4288155" y="1524000"/>
            <a:ext cx="4572000" cy="1996700"/>
          </a:xfrm>
          <a:prstGeom prst="rect">
            <a:avLst/>
          </a:prstGeom>
          <a:noFill/>
        </p:spPr>
        <p:txBody>
          <a:bodyPr wrap="square" rtlCol="0">
            <a:spAutoFit/>
          </a:bodyPr>
          <a:lstStyle/>
          <a:p>
            <a:pPr>
              <a:lnSpc>
                <a:spcPts val="2500"/>
              </a:lnSpc>
              <a:spcAft>
                <a:spcPts val="600"/>
              </a:spcAft>
            </a:pPr>
            <a:r>
              <a:rPr lang="en-US" sz="1700" dirty="0" smtClean="0">
                <a:solidFill>
                  <a:schemeClr val="tx2">
                    <a:lumMod val="50000"/>
                  </a:schemeClr>
                </a:solidFill>
              </a:rPr>
              <a:t>Only </a:t>
            </a:r>
            <a:r>
              <a:rPr lang="en-US" sz="1700" dirty="0">
                <a:solidFill>
                  <a:schemeClr val="tx2">
                    <a:lumMod val="50000"/>
                  </a:schemeClr>
                </a:solidFill>
              </a:rPr>
              <a:t>three years earlier, the Court </a:t>
            </a:r>
            <a:r>
              <a:rPr lang="en-US" sz="1700" dirty="0" smtClean="0">
                <a:solidFill>
                  <a:schemeClr val="tx2">
                    <a:lumMod val="50000"/>
                  </a:schemeClr>
                </a:solidFill>
              </a:rPr>
              <a:t>had reached </a:t>
            </a:r>
            <a:r>
              <a:rPr lang="en-US" sz="1700" dirty="0">
                <a:solidFill>
                  <a:schemeClr val="tx2">
                    <a:lumMod val="50000"/>
                  </a:schemeClr>
                </a:solidFill>
              </a:rPr>
              <a:t>the opposite conclusion in </a:t>
            </a:r>
            <a:r>
              <a:rPr lang="en-US" sz="1700" i="1" dirty="0">
                <a:solidFill>
                  <a:schemeClr val="tx2">
                    <a:lumMod val="50000"/>
                  </a:schemeClr>
                </a:solidFill>
              </a:rPr>
              <a:t>Minersville School District v. </a:t>
            </a:r>
            <a:r>
              <a:rPr lang="en-US" sz="1700" i="1" dirty="0" err="1">
                <a:solidFill>
                  <a:schemeClr val="tx2">
                    <a:lumMod val="50000"/>
                  </a:schemeClr>
                </a:solidFill>
              </a:rPr>
              <a:t>Gobitis</a:t>
            </a:r>
            <a:r>
              <a:rPr lang="en-US" sz="1700" dirty="0">
                <a:solidFill>
                  <a:schemeClr val="tx2">
                    <a:lumMod val="50000"/>
                  </a:schemeClr>
                </a:solidFill>
              </a:rPr>
              <a:t>. </a:t>
            </a:r>
            <a:r>
              <a:rPr lang="en-US" sz="1700" dirty="0" smtClean="0">
                <a:solidFill>
                  <a:schemeClr val="tx2">
                    <a:lumMod val="50000"/>
                  </a:schemeClr>
                </a:solidFill>
              </a:rPr>
              <a:t> By </a:t>
            </a:r>
            <a:r>
              <a:rPr lang="en-US" sz="1700" dirty="0">
                <a:solidFill>
                  <a:schemeClr val="tx2">
                    <a:lumMod val="50000"/>
                  </a:schemeClr>
                </a:solidFill>
              </a:rPr>
              <a:t>an 8–1 margin, the Supreme Court decided against the </a:t>
            </a:r>
            <a:r>
              <a:rPr lang="en-US" sz="1700" dirty="0" smtClean="0">
                <a:solidFill>
                  <a:schemeClr val="tx2">
                    <a:lumMod val="50000"/>
                  </a:schemeClr>
                </a:solidFill>
              </a:rPr>
              <a:t>Jehovah’s Witnesses conscientious objectors and </a:t>
            </a:r>
            <a:r>
              <a:rPr lang="en-US" sz="1700" dirty="0">
                <a:solidFill>
                  <a:schemeClr val="tx2">
                    <a:lumMod val="50000"/>
                  </a:schemeClr>
                </a:solidFill>
              </a:rPr>
              <a:t>for the School </a:t>
            </a:r>
            <a:r>
              <a:rPr lang="en-US" dirty="0">
                <a:solidFill>
                  <a:schemeClr val="tx2">
                    <a:lumMod val="50000"/>
                  </a:schemeClr>
                </a:solidFill>
              </a:rPr>
              <a:t>District. </a:t>
            </a:r>
            <a:endParaRPr lang="en-US" sz="2000" i="1" dirty="0" smtClean="0"/>
          </a:p>
        </p:txBody>
      </p:sp>
      <p:sp>
        <p:nvSpPr>
          <p:cNvPr id="3" name="AutoShape 2" descr="data:image/jpeg;base64,/9j/4AAQSkZJRgABAQAAAQABAAD/2wCEAAkGBhQSERUUExQVFBUVGBoVGBYXGBccGhgYHBgdFxgaGBcYHCYeGBojGRgXIC8hIycpLCwsGB4xNTAqNSYrLCkBCQoKDgwOGA8PGikcFBwpKSkpKSkpKikpKSkpLCkpKSkpKSkpKSkpKSkpKSkpKSkpLCwpKSkpLCwpLCwpKSkpKf/AABEIAMcA/gMBIgACEQEDEQH/xAAcAAABBQEBAQAAAAAAAAAAAAAFAgMEBgcAAQj/xABNEAACAQIEAgYFBgoHCAIDAAABAhEAAwQSITFBUQUGEyJhcTJSgZGhByNCcrHBFDNUYoKjstHS8BYXJFOiwuEVNENzg5Kz8WOTNUTT/8QAGAEBAQEBAQAAAAAAAAAAAAAAAAECAwT/xAAkEQEAAQMEAwEAAwEAAAAAAAAAAQIDERITMVEhMkFhIkKxBP/aAAwDAQACEQMRAD8A2HpTHizaNwqzBY0WJ1McfOgY67D+4u+0p++pvW/EZMI7ZWbVBlUSTLgaCqEMdcb0bU8tSZ14ZFavDaoiqMy2uY65L/dP/wBy04Ot6eo3vX99UhmxHqKo4k5vLZghOsU0O0I1v218JQHc8M7nhyrptUi+f0uT1H96/vpP9MrfqPy3X99UVsGTvfc+Cq+/1hZUAe2oVnAsLthhddgLmZu0bUgqywq5oIkr9GabVJlpB64p/dv71/fTGF6+WrhYKj905T6O+9VkrpQs9H3EZnt65jJXjMDam1SZaKOtSeo3+H99c3WtPUf4VnPRPWSxdBDOLbqSrI7gEEGJGuoNO3ulCWAshrgO7g/NgfWPpnwHvps0i53+viq+UWWIgGc6D2RvSh19tcbb+9apZXWTvzgU4d9+A4+HhV2qUXH+ntv+6ufD99e/05T+6ue9B99U33/GlDj/AKU2qDyulnrnbYx2bDSd18BwPjUj+lCeo3wqmYJ+8Y5eHMVOBqbVJmVkt9aUJIyPp5fvpD9a1D5ezc9wvMrsCBGp8aruEbvP7KRe1vf9JuXrpzptUnlaV6zLny5GGhO68PI+NPf7fX1T7xQHL87+jz8BUkWgfv3qbdKiSdYkMjIwgxrHIHifGk4frMrZu4wymNSuvx8KDrYkt9bePzV5mouBT8ZuO9wIHP2026UWR+sSCO63eIXSORP3UpusCgE5W0BPDhQG4YNsfnjifVblvSsSe431W5+qabdJkXwvWVXUN2bDfQleGnOkN1rQFu43dYpoV8NfjQjoxfml058PzjUO5u//ADW5esBw8qbVJlZR1pT1H/w/vrz+lSZguRtQT9HhHj41XlWkhfnV+q32rTapMjPS/Xq3h0ztbciY3QcCeJ8KdwvXWzcRGXvZxMKQcvmdp4aVR+uzxZX63h6rc6I9EYl2s4ZXVgFVYzXbb5hKmcqehpzq7NOYTKz9EdcExFpLi2rsOWAgBoCuU7zAwDIOk1YayTqCS2HJUW2V7puhW7Ym2rsQqjKMp0QtpG/nWtiuFymKeGoB+tyzhX0mGQ+0XFM+ys8uPCE3O0gSARDDcySna5gJHq1ofW3/AHR55py9dedUvCWzE96JaIDCO80+jbGuvOutn1EKwltj3cpYekAU0OkEAWs0HXcj4VJw9vRQASeP48gCSBPeRfZSsSswW131MkyNtWubiTBjjTFi1AXKU45lYWzxI7rKGIPmDXcKGXX0CZ0JFoHbhmuM2/KuwrSigEwDOhEGMxiEtbDSZbWvGxyxBPZl2hVLbkGIGRQjHTaeNOopyJo3HfNpqfXua8NlohYpdn0fbTdOWfR9tFA7uAts8tbUnMTqv5x9lPjy28qSxh/0/D1vOktc1OuxP2+C1pDmb+ZH3CltPwHPlUcv/Pe/0pV46+wcuXiagc/nYfea9V9Dry9Xn4CmO0/nu/cDTitofZz5+X2UErCXO8fLmfWX2VPFyhWBJzGZ9H1SPpLxJ+6iBFQPYW53m9lN3n+e/wCk3BfXXnTdg95vZTVy587/ANM+r6686Ar+GEOTBGkQSoP0RpwNTBfZiZVY5FzHthdaE4XHguWkQQQIMyAQqnug7gT7am2sZmEqQRzho+MTUwJ9nPLEZBLHgx10HMSNqj4W2SHhlXva91TruYk6CkYe5E6gd8n0T951prBdIBSQwMEk5oUKNDuSZBPkd6gfv2mDIDcJlo0yrBykyIG/76bxeG7jEvcPdP0jy5AU5d6Stll7w0JnvfmkbAa6xTWJxEowAJkROVoHt4VR2EwqtbWVmRxzczwzRTCgAEAQBcYRp6/hUnDXHCKBbc6bhYHvNRkGh03uMdgN2J2FSA8KbH41fqH9pacU0lfxo+of2hVkV7r7raX6x4T9BvZxopiL3Z2LZYuQuHVo7gMBBootiRtx1oN1/PzaDTc8PzTUy/0g1tFa1a7R7VrDKtoJGe66Z4ITXLBQknYTWv7Qz8DfkuKm3fIhUL2cqh3jZ9IBkwI1NbRWO9QsRdGJxa3ZViQ7Ie7DLcyyO6AVytlBG4rYq8l3lqAfraf7I/mn7Y8R/PPaqFbgjU2923Nud/JjV963f7pcid02n115VQ1QRrG7bnx5NiFHwrpZ9Wnrt4jTkDy8LY3868XEjKA7sBr3SGgidJzONOMUywGcaptOgtfDvsfdT+FTuiPH0cvM8Uw5+2uzMmzigTE6mIHzUeGhckeyo+GU5gVYAFhmAUGRI0zAd0+lUm0rZW9MjMuk349Ianuomm+oryzb0UneZE595/PvR7QnsoJdLsnu+2kV7ZPd9v3UAq7+M/T8fW8qYuHU+Z58/FhT19obY+nxn1ue1R7twZiIG5+321Qi5dAB2EDf5sfaT8adxd4ByM0baTH7KH7aauXyFJAE8oY/ALPwpzF4hw7BdvqMdeOoZRQeJemdWOn/AM548O6uvlT9vUNodhuG5/nMZqML75SZMzp3VHwNwj3kU/YuEqxJmAvq89dieVBI6OWHOh9E/RUfSXxJomaG9FtLnX6PGPWHIUTaoEWPSb2UxfeHbacg3I9bxE8KfsDvN7KjYpod9Y7i7E8zwCmg6zdGp1CwZK5gV1gkgLsDPCPZS1V8wkl1iS6hjBA3dCYZSOIO/ACmboGbd/Aw5O8aiRt9gqGlzKsuI7xVgNvDY7wJjjPnTANYfZhlBIkzlUmNxoxnUU5g78SM0EnTVAYjxUkUDu3irHu+MaAwPS0AOgmZncERxqel1QplV8JZdsvLKTQEcRjAGQh5gmYucxH0R560p8UjK3fknYZrp+0x7xQ9MQZiUO4AzkcNJhdd9/CpQxOYHLlg7Q10j9GREb6nlSRItNbCrIBIA07J2+2aTYtgIABHePCOJ4cKcs3GKrzy7C1dJ231uCkWkhQPzuUfDh5VA7Tds/O/of5qcFNIPnT9QftUFU+UC8O4PE8/VPKmz+FIq9mgtYm9il7KcqjIuFCIVFw6EqpidddqY67Q922p2zQY5HQ6eU0510xIv3cP2Ra2r3HVSQQVGW3ZBhDManbhNbmf8ZTOquGvL0jixeb5yJdgVMlrqlYEnKDBIXQgRoK2SsY6tYV7HSl2010XibYZ7gM5u4jgmfHbU6RWz1473LcA/W8f2R/NOE/TXwP2e6qJbcgfSEsRoGEksdBAXX21euuH+6XPNOXrrzFUBLRMkL9JtQpOk6+jhmnzmuln1CnunMJLag7s333YPuNJs3hlElfa9vn+deJ+Fc4bMNGGnK6OHjYT91e2WfKPTjzvwdfB0Fd0MKFLfR3zadmdtgGCsdztOsU/hhAEDjwHiZnLY5T9P202rmTJ5bl/H1sSPsak2CpKyVkHibczmPrX5nySfCgIGlWPR9v3Uml4f0fb91QA8cRmPozn4FZ9I8iW+ymb477eZ4n7qk9Igwd4zn149M+OX4VFxAJdj4n7fFv55CtDssr4T4/+qcxQ77HxPDx8aQo0G05hxWeH5xb4V7eYZjqu/wCbz8KI9UaHz8Kdtnut+j9/MfZTOYZTqu/3fV++l2m7j6g6rMTpo28Dagl9Fnvn6vM+sKKtQbocguYIMAcOZP7qMmsqRhz3n8xTF8HOwE+iu2f1m9TSn8OvefzFQ8Zal27ubup9HMPSb84D7aQG8UvBhrsJBkGd+80jTzNMtYIcEEyRIDC1GkAMAW9UnU7SN6deM05AN4lLcDXaGaB7Kjr82e4JAgzcazIJJz8DoVOgPgKqOxDgyM4EHYm35mMp2KkyOdKxWIygxcymNpbhGyoJ9+9MYiw5LFXtqrcDcUd5dASEIERPCaVjLeYiWtroPSeJ2Og8+Ou9EPLiMyasWJbZTe5zOULvUjDWCDLSYk+hcESI3Kx8aH2gqqR21vV/SDtAbLtoIkDnrUnCdJW7jKFvWbzwYKsxYganjEUaTcPaJ/4OaBxtMfEGWuCi1pYUCI720Rw5cKAJjUCxmtsVkGbcsCfrvPhoKPKIAHIxy4cuFZD1ML+MP/LH7RpwGot+7Dv/AMoH/E1WBXHwAxGPtK05RnuNlOsIhjXWJZlFQOtXV69cukWLTvasoQWZlgEtnYSxEmADA8Kn4Rb2dntC7tlLIDzkgkeIBjyo/wBGKzYZs8lnN0nNMzqNZ46fCrnzjtmYVTqH0Vct4pWIGUqyGDmiQMoPId0+6t0FYh0Tcb8JsICQHchgAWnLbZhoNdCK28V5b3LUA3XA/wBkfzTjH018RWewp3ybtv2fPxUmtB64H+x3PNP/ACL4is9/CIn0dyNW5nb8csD2V0seqyTkXMsBPYLfLwtV7agAaKCATsvMnhhz4V4l8ErqgnWAw+HzhrrN4QNbfHfs/vbw5V2QpNDGuvLMBtroLQml4W4wgd+J4dvGpPIBY146edNK4JXW3qx4W+R8Cd4jWvcPErETm9W3z/5JP+IedASIr3D+j7fupJNKw57vt+6gCYxVbbKT2hEjJOl08VTNIg6ZqGY8zeKqpYkgADs5JOwCllJP6PvozirYDCBHeJ029IkwO1A3k+jx40A6SuMl8MIg5XA7zTBiGFuxdI1U6FwYOwqwkpmAMoNI+fQbqR6VvfKSs+BYHw2qN0higLrA5dI9K7bU7Dg/eG9SOiZZBJM9uskyCFBtk+miPG/0I315TcBfCm6WZYLDKM1qRltqzR2ltlAOb6JgkHiKqINm8ewcgCM42uSuw3ZRlHtU+dKw1z5i8xC6FY7xIPdbc5FI9gbyop+EIzqZUZSyklsKo0G89hEeMHzrsVdUroyahhIuWTqUbjbsrrroNTyIqBrq8GzPmAHdtkQzNIzn1raxRyheAxAYgBgSLdmYYMQS0GQLalTMTJYjmaJTWVdhxq/mPvqDi0VrjBogi3v2QO7HQ3DPDhU3DnV/P7qhYq7F1+8FhUPpqp+mdAUJPsI4VQjtBmkPuCBra14a9wgjTcVDxeKdrbWw+xyMGkh0OUArlQTpoWncGnVdXVAxUAiYZ2WDwnKP3VFx1xFcfNregAZ1LnKJ0EsQdCM2mm1AP6TwgZrjEIe+29sNOaYaWYAyDEwJk6U/0xYBa2NNEjVbbRoJgOeEfRnxp7G4wBmXsBcljLAkgw0BiWbUd5j7+dP4+6oPopcIGUaMSOEDWACNaqBsRZEQPnTEdmATk4fQknl3vZUroy3kvBZnuNoRaVgY9VQD7RpTYxpyA/g6AhyMkaxA7+rQBqRz0p7BY4lxmtKgysS+hI0gDTUzUHtp5b0YgwFhIfh3ge9IMgCdeNWpW/a/y1TTjLmYqbVvKDGYhNVn0oy8td6tVto2MiQQdIjJpEcKSqaDQbpjE5bjD/4l/aeiqPNVXp3EziCPzF+0/vpALdCdOW7dlUKvIJJYZTJJ3iQdgB7KJdD4kXLKvrDNcOu8G4xE/okVRr3Slu2Id1ViGyg5hJAmAdRPnvVt6rtFood1yHylRPxFZx5gB+icMPwnX/hs0DXfNk1jXZjWzisasuRiTDZZuOCfDPMe2K2WuF/lYBut/wDuj+ac/wC8XlWafhiqSxcqNST39AJJPdIOgrS+uCk4RwBmJKQPHOsGsS644kpbNoasxykgRAnvT4nYDlNbseqyaxfykEOeyshl9a7cvDNqO9lD6TA3PsqX0X8oALKl62bUwA6XbrJJOmYZwUBnfWKq3QTAXCjAgXSlpz3SFtvcUNmVgQfokbQRVy6T6l2F7RLeH7Rsjd+45LA+guUzEy0+jsDXoZEy/fBMyDsdRp9Yk/GvLOLJa2NQM6ggO3FxuJj4Cpd1QjW0kMyKFZVElotZMx4KMwzd7nXl+4FXNcK2wIIy6tIIIhtNdI24moqdcYCBxOw4n2VCvdLi1bZ2EW1PecnujTmPSPgsmhS417rFbVsBDClnXUieJmTNUzp0Pfv5sRibSKfRDMe4o00tKIXbwmqi6oyvlu23t3Ldy4yi4tzQNDMQ4YA29BPejcUNxnTdmye+WIJIDJluKcsTqrb6igvRWB7A3iMTaey1lmYGAHOVuzyhjGeFYTuJ2M0GxHSAcwAx1n2nTurrAAAFEXRunrIsre7/AGbXGsg9mZzKquwKztlcfGnbfS1lghUyHkiFkqAYl8pOUCZnaquuPtNgrNkNF1MXcuMhBByNaRVIOx9EipmJwl21atEBuzNsZiLZADMS+UniTvxEAUB7/advse2h8mc29U1lUVycszlyuNfOidi0r2w9u5buIcxDWySNN5030iqvYdlwOH7MlWOOuKDv/wDr2pKiNuMedHujLt1VKuxQQYFtbiydmYqsqAy66AeNAT6Ms6LckRct23G8gM1u5B4aBoPjUxMWjMVDSQJOhiNt9v5NV/DXW7HD2mNwFrNqFIJYgIsgAiFAygCdt6JYfGWrQ7POWdjqqAsZ21I008ay0J4bd/P99CunbWQXL5EqoWQD3jw0BEbtzqZgcUzEkIoUkyS0nwAA0PHjQDr31gS1h3sxnuXtInRVgSx57RFWISTT9KqXyhXdlEMEynLGmpOnhAMyacs4mXVCjIWOUZ4XXXhl8CPE1RMNfv2XDWnuo4hh2YnRgYMQd500q09B3GusyYmwwxFo2rouC24Zx2mY5iZCMpdWkaEAiJogndxgR3VlYNbKzqsFWdbedZXVAW18jTb9KDMq9m7FwXGUropJClu7AzRI1od1m6Ivtee6qvctm4yohADLLEyoHpIW1E8gTzothMEuHwxbElELEs8tqzHRVJ2EAKIB5xVnkNW8fmQMlq403DaygpIKorszErCqAwEmnXxyK+XVjBmCumnDTWk9G3+0tkpahW1yg+lr6TFfS3kAnzprpLCuWkKYURsAFG+o0j/UVBK4hcpBY5R3hEnY+jVhtW8oC75cq+63H3UIsWG+bJVlykEyCIgxrv40aI7x8/8AL/rWfrRatFQr3Q6XLrsRrkSPbmqbFJtvDP8AVT/NVFF6U6GNzFWbQ2Z1SYBjM6iTrpVs6GuEXnX80z7DI+2h3R3exyeDT7gT91FbS5caw9ZS3vAP2g1KvKQgNb/tmUf3h+Izcq2IVkmPt5cdaPBip9vo/dWtivPf5WFf6/XiuAulSVM29QYOtxQdeEjSsj/orfxN7O9xLdnIhDAFnOZAYCGNZkliY1G9al8qE/7MvRuTaA1jU3kAkjhrVR6uqEwmHEyOyQlpJliCzHifSJHsrdj1UBv/ACdW1LOcTeKj5xkNu2CzAzuDsdgInXeiWLxrN6RgkAGJk8xO+p3ijN62XUjWDIJESPKdzQ3pDolQmZA2dG7TQkm5lDSm434DmBXfJgGTrFbQ9jYAuXiTKCQFIOpuNHdA9p8Kd6NxV0XjaxCYdmKhxdTtT3C6qUhjlBGcHNGoqL0dhQ2INxLXduBheciAcxDgMGMs31REHWjbWlSQoALQvdABJ2UTx8BRAjrV1tXDrksjNccGG1CoBpMx3jPAVUOjurN2+t1j3MiJd727hwSrb7ZQWk+FWPD9U1xeIvPdL20tkWyqt32uMuYGWzKq5RJgb6DiafToPI92xh1vOFGXKXzkhAdTIAWTsu23GqkqAcPJCDiZI10PM+Uny1oz0N1VvXi2WFy8TxPAKeZ4U3jei71i5mZLgtvHzgXgxEk8VZZ1Bjarb1QRrXbW7j5st50Vgd+zJTN7SJoiMnVvJZz3nNwxlCsNUGaIVoJk8yIFe9aFw2GtFO3e/ciLSAqQomA7NbOVeOpBJmrNjOkENtiCCNTpqBHlVM6F6lXcRee9iE/B7bNnKei7AyVVV1NtfE6wNBQDehumsa727eGVXNu4byr2YIDFVUtcYnuqQo3I8K07D2LpQC81sNHeWyGyeWZjJHlAr3AYG3ZXs7ahFEGBx13JJljPEk1B6W614bDmLtwAie6JLeWUag8NYqLwIsVQkxqdzxMDieEcqhC27O2aMs7DRT58T7TVZt9drt+Xw9hDbUjMbtwAxpmhVYBfOTUvA9M3jez9nbFooAQWIIPeJyakQTk1M6AxvTBlYDdypcPI1lfWLEF78knYezWdPhVzxHTxaVBUqxloBPlDTMb8Nab6tdTLNxrl+8TeUt80jCANZJuBTDHYBZjeZqx4Qr5OLanCPAAZrrKXG5UKuUSNYGYx50U/CTacFCC3Zi0xJzCFIIJgjvkjWpWOsJbMW0S19JuzASeA9EAbDfjUS3hy407qgwdwfGAR9tZUq50iiw7tmYwoJ1MkwAoG2p4VWv6TPca6Xs2SbRIXOGMHOEAmY2zGQJnwo1j+ibYm4ymLYzCGOgTv89dVms7u4k3HY28ym6xPZqWJHEd76Uknyit/EX3pHrXfssihLBzKCZS5oTl0EN+dHspdrrPdN51a1ZyIzKzC02bunKNWbU7aeFVzDW7j3B+FXe2AULmWSU2I765c0ZQONWToy0txQ4zFS76EDQlix03DGQZidagb6a6030Rcot98MDnR/VJBhW8BvVowd4uiO0ZnVHMCBLWUYwDtqTVf6S6IW+RnVoA0ysV1gjeZ2NWHBW8qKo2UKokzAW0gAn2VKlg/FME63PJfsNSKhYh47XyX9k0Anq+w/DBPJ488pj76L9JNkxNm5wIKHymP81VTCYgreDDcd4ewirT1jIKW2G2Yx5Msj7Kz9mAvpex87hm5XlU+3b4j41qNZaW7eyhnUPbJ+slxSfeB8a1GvNfnhqFa+Uef9nX437kf961T+ruKW5hrTKMoy5cu+XKcpHvE+2rt17thsBeB5L4fSHGsq+T/AKTzC7Y0OQi4MpB9JiHzHjrlI8zXSx6J9XIjSo+KUmQCAZBB31kcPfT4FNXxII5g6jQ+w8DXZoKvX9Tx7zCCeEx50m0cpDNrqAPzRO+vhSzYAPt0nf38a66NPfWmQ3oe01rpK9bJJW9b7SJ+lbIKkD6rOPbVrtoBOgE6nmTzPOqBaL2sfh3cMUOINtIP0LtsKw72sB3OnOYrQJj2RNJAfpi+jMtsrmZ+GX0gNGk8oI3qRgrspMBQToAFEczoIqK+I7RmucBITnElfiwIqVYXKAs7QPb/AO6B61h1WcqqpO5AAJPHbc06NyfeTy8TTJuEAxqZMDyqn9dmusbQznsmZlZBopbKLiFo1YEBhB4rREvpvrEXPZ4ZwFYlWxEiBAMranc6QXOmuk0P6p9E2S9y9cth7iMoUFF7MdyS4XXO8yMzAjTSo6W0DKbgzlknMBtB2prCYsWmz2bpQgwwhWlG0MK+kjcSN9aIN3ej72LdmeFWWVWdQAqg6KigCec/GpdroBEI7Qm4dPSEKDt6IJHLfnVhe1qwknKSstvA7uviYmoGKJKeMcOEAioqLibYW3chQNeXhXdV/wAT+k0+OpI++nb6fNvm468+FBuqnSinFdkrqc1qMsmQ9t3Y6ED6Db+FJFnGAJui4TtskaTET47yKXiLc8ZMd0/d4ipIPx/nakusiPaPZrRVH66dNi3ZNtW+cuEoRxC/TJG/IDzNVPorB5DnOhGmhggbEecVYev3Ro7WzfAjMDbb6y6qT+iSPZQK3mEj0d52jx8K1LIngreZkUyEnLnA48Qs6FjVnweIs2hbs57asQIUkBnJO/5xPPwrP8e90qq9oYtnMiyAFMzIMAzxqyYNL9xLd0q2ZlDAlNRPI5SQDuI51MC1dovMUQstI8J8PUXlVN7K+P7z3H91W3AMTbWdxodhr2an31mVhJofjjpd/Q/ZNEaEdKXI7UeCfsmrCgOFwxLG59FQEPm0kfBTVpZO1wSxqQgI+sn/AKqD0Bgw+FvgbswjzRAV+0j21I6r4yUKHh84vloG+4+2s/cn4Z6u4rUrwYBx5iJ96/ZWv1i6r2OMUbL2ix9R+78M3wraBXnvxiSFV+VDB9r0ZeSQJNvUiRpdU7eys3+TrAdnh7rzPaXiFO0pbGWQJ0Gdn91aX8pRP+zb8RPcgnYHtFql9VcMVwWFUiD2YkbbszHQ8ySa3Y9F+i9Ib7qcjxpLCuyyGdIPGUjxUnx0I++h9zHb6H2A7xz4b1M6ZQnD3cpIKnOvPuxPwmqobxyFyzso3ZSCAZyiYOkEirDCd0fjPwjH27DW1H4M64kvrLBbeaDrA+da2BpsTyq6P6MDl8KrvVnDq1y7iQQXa3asGBsQO0cA89bII4bVYzOseOv8+NXCwqHQByJl3CXX4cBlYafpn3Ubs3uG+kz8DNAur1ztLbtrLXLsHcg5tPsIjlRLo7FD5xGIDo6g+KtbDJ7JDj2UBLhQLrNgTcskAgN6QPirHT2pmHto9ZMiZ8Kh9JJ3BHAigpuAxA7nYjOMveJM+Wvvpm9cVhcW5bInSY2+/wD9U70hiVs4i4sva2ZR2cqQwzTI8SRtwqMOkiLbMXtnhv3vDQ60ZaD0Fj+1w1lzJLW1JOskgZSfMxNJ6QTNbZRqSrL7SCPvFU/onr12VkWxZDm2HMteW2MkyoUEEswltByqRh/lJt6dphrimRJS5bYeMBgp15UwuVnwWJL2bbb5razvuBlPxBqlt0g+Gx6uEDd7LllpYODbYDQ6w3wpzBdfQmS2LE2wxGc3CGytcLSUykAgPtMaVbOisEr32xGhKF7Vs+I0dx4/RH6VJ8HIwCRoeBNek16F0r0fdWVU7r5hG7JHglFuAtt9IFASN4kxPjVYQCI1Gg2iOZ005Vp/SOC7W3ctna4jrtzGh103g1mNokL3hB4yI1Gm4jjNaZNXk0AEceHnwPhVqv8AXVsmZbckKGcx3U1CzlQEqsn6UVWb8eXDeeXhPGpPRp+Yx+pOe3Yt8ONwKftNOPIMN1wxgbKMKhJt9qFy3J7OM3aaXJiAT91O9Ddd0utkuRacncyyMxiFzCCntEba0NxN35xD6vR62/LNhXP+YUD6ZMsqiIU5Y496d48qSNQa+22ZJzZT+b3isET4UA604o5DqB6PonvGZ1nUbDlS8xyYrPBYWrQYwJLZRJPjOvnVf62sO1wogfiuQ5mKtKyuHUDEBsM5DM8XSRmIJgqsCQBOqkVEuH8GxBPBHJ87ban/AAk/9tRPk5v5LdsHa6XHtznIfhHto71k6PLBXCk/QMDgdRt7RXKPMYX9J6fwvetuODBCf0pU1rVZObhXCDtlIICrB0JIcBT7dK1muF/zEEKx8o1kP0fcBBKlrWYCJK9qkgSCJI4waoXRGOFqzatyoCJ2YLuoMDaZjmKvfyl3XXo+4bdxrT57IDoYZZvIJB9tZl1W6uYe9hkvX0N+5cLlmukk912QAeHd9tbseh9GLvWi0u92wPN1+41Bu9erAP8AvFjTkWP2Cilrq7hF2w1jTaUB+2aj3rtpLy2Es2Q2Q3Seyt6CQgGgmST7hXfKzlXr/X2zkde1tvnzCBbuHRhGmo1g1VjjLQEC/dO2htqw8NC44+Faph7hSIFvQz+LG9ALfULCaytw7/8AEI3M8BVyyh9AYPpE2Q9q8lmwxF0dsLQVgxgvCFmUQgkkikOOkLjlbePN2d+xVggHGHdRI25jxq0N0LaYIrZiqBVW3nORQoAHcEA6AamTvRLD4YAZRKjkIA+ymZXCl9QmYJetOQXtXjInWHAkjnDKffRM9JWVOVzkaYfuse8rFRBC6CIMeNJ6x9FphntXMOpS5fZ7dxs05vRKNlMyyueA2Y0DNnv/AA11MjTeKCyr1isbL2kQT6BAgb+kRzqI/Wey3dIuqIJDFVOsSAVD5teY2oK22uoCnnAOYEbbVEvYkqlxEgB9GgCSBOgZtVGusETRA3FYw3DmuMzNJ3kxP0RJ0A20oXOvwFFMZesq0AOxiWBhRJAaOO0xI3oUzSSQIEnTeiPIr0V4N69oPCND5Vr/AFbBTBYfNoTbBMkGSxLEyN5mayBbpUgruPAH4GiuH6XxCICt0ZdipW3oSJgKRMbajSmCJa5dx9tZlhpy1+ym/wDbFuT6R0HAfed9BWd4HpXH3LZuW7QuoCVLC0xEgAkDKdSARtXXOsuLt/jMMB5peXfbemIXK+Yjp5BOjaD8399Z30v0zabEXGtrcVXbNBCgzu/omILZj7aKDEYpyO1wdxEI3UMx1Hd7raa6b8KAdK9F4mwguXLItq75QTlLBoJg6SBAPgYq+Eefhgc6Bj7OZJ+jRPB4Jks3Q0L2ptRLgd1bjOTLQBplqtNcaRL6abUWw1nAAgu924Rr30HPlmOlQT7l4PcSGzAi1YlWDAxZRG1EiZVqj4WyHvKCSR+E94eCIvLxepdjpDBLlAaMrZgTbuGDzG4GhikXsfh57riZkkArrznTXQfCkix40GekBm104DQZto8qrHWkziMN/wAkR5y3+lTLnWRQDmElx3szDvjgW2zfGg+O6dRypKozKIByyQOQJ0imCVl6Hx9lrNr8HZs9tEFxHWCroAJQnR1JBafEVcei7DkdrdZmuONAToingANATuazTqbfm5iIAVRYuMAABroJ04x40Y6P6+XCow97vfNKRiB6YGTMQ6DR9JGYQfOs4yuRnpzH9tcS2mq9og+sxYAnyArZ6xzq1gVdlvBlZAQUI2JI35iAePE1sdea/OZhqFQ+Vm9k6LvN6rWW915D91VvozCdlYtW/wC7tovtyyx9rlj7asXyukf7JvyJGa1I5jtkke6apw602mkiziACZAy2fuvV0seoNA1V+sGKe3ikdMpPZJbhpyzdxCpJywdDB051LfrdZGptYoR/8dr/APtQS71jsXsWGhlRLMMbwtgBu2Uoe6zbGI4g13wTI5asYthJbCr+hePHxflVb6e62YzC3zZ/s7d1WBFptQw5F9IMiiV3rjhEE9qr/moCSfLQD40iz18tnRMwnmHH7AP21cSgEvXnpBvRVP0cLP3GnT1l6YIlFuz+bhF3iRvaqy2Ot5YwL6L59oB72MU6nWDMJ/DVjjldB48pp/JEPrp0sbT4I3ScpyZs2kMyHO0cCHCTG0VAAAJJIgmffy8DpRTpkLfCd/tWX6RYNAMjU65ZM6cYocnQBmdPd7tYoGHvIPpjvHWATsPCh2PIaAjKsx3mVoGsGQNdqLPhbFv8ZftqdNMyzPkJNRX6TwS+tcPgrEfGBURV72DuMSWHuHhpuZ4U3YwVw6C1cJPJGJ+AqyN1ptL6GH/7so+wE1Fu9bbx9FbaeQZvtMfCmJAzEdD30Uu9p1VdywAidNiZ+FQ5qfjumLzqQ9xirbqAoBE8YGu1D1FBxY8NKkYFSwKgSxhVkxJLKBr5mmGtmpHRN0h1Osh0/bXSg2bo3oxcNaSwpkWlyk+s+puN5lpPOIinxcIO52HPkKVjFKuwbuksQAYBPeiACdd9B7qTdw77ZGHD0WjT2VMNPGP8/wA/zyoR1m6P/CMLdtjVozp9dO8PeJGkb0RdiAQZGnKPtrjbeJgjxOg8NTpHtqwksTdtJ9o/dSW8KL9YsGiYq6EZChOcFCGC5+8V7p4NIihq4OTCMW8Ajf60Q0GpStqPMU4mBYsAWGbZRoCxmMoUaydtqkYfoS82IXD5Ozutsj6ahS3xAMeNMiBfMsxjdifjSAOH8+6jXWDq+cMwza58xWIMazsDppUvoLok9zEZAbauVkAk5sqnYA6AsKTId6hYYkYpo0NoW5/OLSR7qm4vq0RiJt+iLCaedlj/AJaseCwyomUdoshSQytMk65RHeEztTqhAwfOJyhQCDBy2iBrG/ebSsqF9TLzLYsQSvzigxxHYDQjjqBW6iscweEVezC3EMXFadIMWwsb7x9lbGK8t740p/ytNHRV8+Nr/wAyV8/NjHOmdo8z91fQHyu//ib/AJ2v/MlfO811/wCf1ZlzNJ1186ldGt+OEf8ACU+QF63PwqEzjnRPoNvx/jhr/wAEzR/h+FehAi6gGxkU7ZaV8R9lP4/CKBIEe2oFq/BkRyqCYNPDTwpIjkPaKQLnNW/7WpakeMc4qgt0bjHt2LpRmQtctyVMaAPw+8VExF9nPfd3+szH7TSsL+Iua/8AEtz4CG1njOvu8ajvfQHcn3f60yPQqjbT2furqa/Cl8vEgmp1zBuBKlWEgHLct6SYEhWJG0+VQQyteHxNeYrDOj5WI2nunxI9moNIOHGRm17rKP8Auzfw0Crrju5Y0Gs85mktr9EDyO55+FINezVCezNPRAMfu1pua9B3oDmNu4UkyFJJ9KWZhrvmJJmhGKv69y5eOuhZ294701GDV4TVyCtrpvEBMoxN+GkEG6xBG0QxNMPgB2ZaBwA9tMA6D+eNKa+YidKZkSbI7MK6hSVIIBAK+RXYg0wpdhBYxvlBMe6lWGzd3lTww9ZEbDMbbhkMMveDDdSCCCPEEVKu9M3jfS+1wtcVlIchSQV20iCInTxpD2Dppt/pThwgNBJ6Y6wXrjIzMrZJg9mF3BUyFMHQ0vo7p65ZsC2qoyi5nk55kogOo0ju0Px9oxO//qlrahDxgjXTioPA/fT9F/wPT7XLD3mtqDZyHKrzm+luVGU6UpevCn0rN4eTW2/zChHQy/2HEbiWQceVDOz/AJ1/dUhrK32et1gusrdBJAk2p4wJIJ51s9fN+DX5xPrL+0K+ka81/wCKhdMdD2sVZazeXPbaCVlhMEMNVIO4FVw/JN0Z+Tfrb38ddXV54qmOBNT5POjwoX8EswBAlZ95OpPiaZ/qy6NmRhLQO0rmGhBBGh2gn317XVdU9jk+TPo4bYZR+k/8VSLfUTBr6Nor5PcH2NXV1NVXYTd6g4NvStMfO7d/jqI/yV9GnfDD/wCy7/HXV1NdXYa/qh6L/JR/9l7+OnrPyW9HL6OGA/6l3+Kurqa6uw5e+TTo91ytYkcu0u/x0kfJj0fBHYaGJ+cu8Jj6e2prq6rrq7DVz5KOjWYscNqTJ+cvfx139VHRsEfg2hIJ+cu8Jj6fia6uqa6ux5/VJ0Z+TfrL38dd/VJ0Z+TfrL38ddXU11djv6pejPyb9Ze/jrv6pejPyb9Ze/jrq6mursef1R9Gfk36y9/HXH5I+jPyb9Zd/jr2uprq7HD5JejPyb9Ze/jrv6pejPyb9Ze/jrq6mursKt/JT0aDIw36y7/HS/6rujvyf9Zd/jrq6murscPkw6O/J/1l3+Ovf6suj/yf9Zd/jr2uq66uwm58l3RzCDh/1l3+OkW/kq6NExht9D85d/jrq6prq7Eu11AwSobYswjGSM9zU8Nc015/V3gf7j/Hc/irq6murscvyeYEEEWNQQfTucNfWqx17XVJqmeV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UExQVFBUVGBoVGBYXGBccGhgYHBgdFxgaGBcYHCYeGBojGRgXIC8hIycpLCwsGB4xNTAqNSYrLCkBCQoKDgwOGA8PGikcFBwpKSkpKSkpKikpKSkpLCkpKSkpKSkpKSkpKSkpKSkpKSkpLCwpKSkpLCwpLCwpKSkpKf/AABEIAMcA/gMBIgACEQEDEQH/xAAcAAABBQEBAQAAAAAAAAAAAAAFAgMEBgcAAQj/xABNEAACAQIEAgYFBgoHCAIDAAABAhEAAwQSITFBUQUGEyJhcTJSgZGhByNCcrHBFDNUYoKjstHS8BYXJFOiwuEVNENzg5Kz8WOTNUTT/8QAGAEBAQEBAQAAAAAAAAAAAAAAAAECAwT/xAAkEQEAAQMEAwEAAwEAAAAAAAAAAQIDERITMVEhMkFhIkKxBP/aAAwDAQACEQMRAD8A2HpTHizaNwqzBY0WJ1McfOgY67D+4u+0p++pvW/EZMI7ZWbVBlUSTLgaCqEMdcb0bU8tSZ14ZFavDaoiqMy2uY65L/dP/wBy04Ot6eo3vX99UhmxHqKo4k5vLZghOsU0O0I1v218JQHc8M7nhyrptUi+f0uT1H96/vpP9MrfqPy3X99UVsGTvfc+Cq+/1hZUAe2oVnAsLthhddgLmZu0bUgqywq5oIkr9GabVJlpB64p/dv71/fTGF6+WrhYKj905T6O+9VkrpQs9H3EZnt65jJXjMDam1SZaKOtSeo3+H99c3WtPUf4VnPRPWSxdBDOLbqSrI7gEEGJGuoNO3ulCWAshrgO7g/NgfWPpnwHvps0i53+viq+UWWIgGc6D2RvSh19tcbb+9apZXWTvzgU4d9+A4+HhV2qUXH+ntv+6ufD99e/05T+6ue9B99U33/GlDj/AKU2qDyulnrnbYx2bDSd18BwPjUj+lCeo3wqmYJ+8Y5eHMVOBqbVJmVkt9aUJIyPp5fvpD9a1D5ezc9wvMrsCBGp8aruEbvP7KRe1vf9JuXrpzptUnlaV6zLny5GGhO68PI+NPf7fX1T7xQHL87+jz8BUkWgfv3qbdKiSdYkMjIwgxrHIHifGk4frMrZu4wymNSuvx8KDrYkt9bePzV5mouBT8ZuO9wIHP2026UWR+sSCO63eIXSORP3UpusCgE5W0BPDhQG4YNsfnjifVblvSsSe431W5+qabdJkXwvWVXUN2bDfQleGnOkN1rQFu43dYpoV8NfjQjoxfml058PzjUO5u//ADW5esBw8qbVJlZR1pT1H/w/vrz+lSZguRtQT9HhHj41XlWkhfnV+q32rTapMjPS/Xq3h0ztbciY3QcCeJ8KdwvXWzcRGXvZxMKQcvmdp4aVR+uzxZX63h6rc6I9EYl2s4ZXVgFVYzXbb5hKmcqehpzq7NOYTKz9EdcExFpLi2rsOWAgBoCuU7zAwDIOk1YayTqCS2HJUW2V7puhW7Ym2rsQqjKMp0QtpG/nWtiuFymKeGoB+tyzhX0mGQ+0XFM+ys8uPCE3O0gSARDDcySna5gJHq1ofW3/AHR55py9dedUvCWzE96JaIDCO80+jbGuvOutn1EKwltj3cpYekAU0OkEAWs0HXcj4VJw9vRQASeP48gCSBPeRfZSsSswW131MkyNtWubiTBjjTFi1AXKU45lYWzxI7rKGIPmDXcKGXX0CZ0JFoHbhmuM2/KuwrSigEwDOhEGMxiEtbDSZbWvGxyxBPZl2hVLbkGIGRQjHTaeNOopyJo3HfNpqfXua8NlohYpdn0fbTdOWfR9tFA7uAts8tbUnMTqv5x9lPjy28qSxh/0/D1vOktc1OuxP2+C1pDmb+ZH3CltPwHPlUcv/Pe/0pV46+wcuXiagc/nYfea9V9Dry9Xn4CmO0/nu/cDTitofZz5+X2UErCXO8fLmfWX2VPFyhWBJzGZ9H1SPpLxJ+6iBFQPYW53m9lN3n+e/wCk3BfXXnTdg95vZTVy587/ANM+r6686Ar+GEOTBGkQSoP0RpwNTBfZiZVY5FzHthdaE4XHguWkQQQIMyAQqnug7gT7am2sZmEqQRzho+MTUwJ9nPLEZBLHgx10HMSNqj4W2SHhlXva91TruYk6CkYe5E6gd8n0T951prBdIBSQwMEk5oUKNDuSZBPkd6gfv2mDIDcJlo0yrBykyIG/76bxeG7jEvcPdP0jy5AU5d6Stll7w0JnvfmkbAa6xTWJxEowAJkROVoHt4VR2EwqtbWVmRxzczwzRTCgAEAQBcYRp6/hUnDXHCKBbc6bhYHvNRkGh03uMdgN2J2FSA8KbH41fqH9pacU0lfxo+of2hVkV7r7raX6x4T9BvZxopiL3Z2LZYuQuHVo7gMBBootiRtx1oN1/PzaDTc8PzTUy/0g1tFa1a7R7VrDKtoJGe66Z4ITXLBQknYTWv7Qz8DfkuKm3fIhUL2cqh3jZ9IBkwI1NbRWO9QsRdGJxa3ZViQ7Ie7DLcyyO6AVytlBG4rYq8l3lqAfraf7I/mn7Y8R/PPaqFbgjU2923Nud/JjV963f7pcid02n115VQ1QRrG7bnx5NiFHwrpZ9Wnrt4jTkDy8LY3868XEjKA7sBr3SGgidJzONOMUywGcaptOgtfDvsfdT+FTuiPH0cvM8Uw5+2uzMmzigTE6mIHzUeGhckeyo+GU5gVYAFhmAUGRI0zAd0+lUm0rZW9MjMuk349Ianuomm+oryzb0UneZE595/PvR7QnsoJdLsnu+2kV7ZPd9v3UAq7+M/T8fW8qYuHU+Z58/FhT19obY+nxn1ue1R7twZiIG5+321Qi5dAB2EDf5sfaT8adxd4ByM0baTH7KH7aauXyFJAE8oY/ALPwpzF4hw7BdvqMdeOoZRQeJemdWOn/AM548O6uvlT9vUNodhuG5/nMZqML75SZMzp3VHwNwj3kU/YuEqxJmAvq89dieVBI6OWHOh9E/RUfSXxJomaG9FtLnX6PGPWHIUTaoEWPSb2UxfeHbacg3I9bxE8KfsDvN7KjYpod9Y7i7E8zwCmg6zdGp1CwZK5gV1gkgLsDPCPZS1V8wkl1iS6hjBA3dCYZSOIO/ACmboGbd/Aw5O8aiRt9gqGlzKsuI7xVgNvDY7wJjjPnTANYfZhlBIkzlUmNxoxnUU5g78SM0EnTVAYjxUkUDu3irHu+MaAwPS0AOgmZncERxqel1QplV8JZdsvLKTQEcRjAGQh5gmYucxH0R560p8UjK3fknYZrp+0x7xQ9MQZiUO4AzkcNJhdd9/CpQxOYHLlg7Q10j9GREb6nlSRItNbCrIBIA07J2+2aTYtgIABHePCOJ4cKcs3GKrzy7C1dJ231uCkWkhQPzuUfDh5VA7Tds/O/of5qcFNIPnT9QftUFU+UC8O4PE8/VPKmz+FIq9mgtYm9il7KcqjIuFCIVFw6EqpidddqY67Q922p2zQY5HQ6eU0510xIv3cP2Ra2r3HVSQQVGW3ZBhDManbhNbmf8ZTOquGvL0jixeb5yJdgVMlrqlYEnKDBIXQgRoK2SsY6tYV7HSl2010XibYZ7gM5u4jgmfHbU6RWz1473LcA/W8f2R/NOE/TXwP2e6qJbcgfSEsRoGEksdBAXX21euuH+6XPNOXrrzFUBLRMkL9JtQpOk6+jhmnzmuln1CnunMJLag7s333YPuNJs3hlElfa9vn+deJ+Fc4bMNGGnK6OHjYT91e2WfKPTjzvwdfB0Fd0MKFLfR3zadmdtgGCsdztOsU/hhAEDjwHiZnLY5T9P202rmTJ5bl/H1sSPsak2CpKyVkHibczmPrX5nySfCgIGlWPR9v3Uml4f0fb91QA8cRmPozn4FZ9I8iW+ymb477eZ4n7qk9Igwd4zn149M+OX4VFxAJdj4n7fFv55CtDssr4T4/+qcxQ77HxPDx8aQo0G05hxWeH5xb4V7eYZjqu/wCbz8KI9UaHz8Kdtnut+j9/MfZTOYZTqu/3fV++l2m7j6g6rMTpo28Dagl9Fnvn6vM+sKKtQbocguYIMAcOZP7qMmsqRhz3n8xTF8HOwE+iu2f1m9TSn8OvefzFQ8Zal27ubup9HMPSb84D7aQG8UvBhrsJBkGd+80jTzNMtYIcEEyRIDC1GkAMAW9UnU7SN6deM05AN4lLcDXaGaB7Kjr82e4JAgzcazIJJz8DoVOgPgKqOxDgyM4EHYm35mMp2KkyOdKxWIygxcymNpbhGyoJ9+9MYiw5LFXtqrcDcUd5dASEIERPCaVjLeYiWtroPSeJ2Og8+Ou9EPLiMyasWJbZTe5zOULvUjDWCDLSYk+hcESI3Kx8aH2gqqR21vV/SDtAbLtoIkDnrUnCdJW7jKFvWbzwYKsxYganjEUaTcPaJ/4OaBxtMfEGWuCi1pYUCI720Rw5cKAJjUCxmtsVkGbcsCfrvPhoKPKIAHIxy4cuFZD1ML+MP/LH7RpwGot+7Dv/AMoH/E1WBXHwAxGPtK05RnuNlOsIhjXWJZlFQOtXV69cukWLTvasoQWZlgEtnYSxEmADA8Kn4Rb2dntC7tlLIDzkgkeIBjyo/wBGKzYZs8lnN0nNMzqNZ46fCrnzjtmYVTqH0Vct4pWIGUqyGDmiQMoPId0+6t0FYh0Tcb8JsICQHchgAWnLbZhoNdCK28V5b3LUA3XA/wBkfzTjH018RWewp3ybtv2fPxUmtB64H+x3PNP/ACL4is9/CIn0dyNW5nb8csD2V0seqyTkXMsBPYLfLwtV7agAaKCATsvMnhhz4V4l8ErqgnWAw+HzhrrN4QNbfHfs/vbw5V2QpNDGuvLMBtroLQml4W4wgd+J4dvGpPIBY146edNK4JXW3qx4W+R8Cd4jWvcPErETm9W3z/5JP+IedASIr3D+j7fupJNKw57vt+6gCYxVbbKT2hEjJOl08VTNIg6ZqGY8zeKqpYkgADs5JOwCllJP6PvozirYDCBHeJ029IkwO1A3k+jx40A6SuMl8MIg5XA7zTBiGFuxdI1U6FwYOwqwkpmAMoNI+fQbqR6VvfKSs+BYHw2qN0higLrA5dI9K7bU7Dg/eG9SOiZZBJM9uskyCFBtk+miPG/0I315TcBfCm6WZYLDKM1qRltqzR2ltlAOb6JgkHiKqINm8ewcgCM42uSuw3ZRlHtU+dKw1z5i8xC6FY7xIPdbc5FI9gbyop+EIzqZUZSyklsKo0G89hEeMHzrsVdUroyahhIuWTqUbjbsrrroNTyIqBrq8GzPmAHdtkQzNIzn1raxRyheAxAYgBgSLdmYYMQS0GQLalTMTJYjmaJTWVdhxq/mPvqDi0VrjBogi3v2QO7HQ3DPDhU3DnV/P7qhYq7F1+8FhUPpqp+mdAUJPsI4VQjtBmkPuCBra14a9wgjTcVDxeKdrbWw+xyMGkh0OUArlQTpoWncGnVdXVAxUAiYZ2WDwnKP3VFx1xFcfNregAZ1LnKJ0EsQdCM2mm1AP6TwgZrjEIe+29sNOaYaWYAyDEwJk6U/0xYBa2NNEjVbbRoJgOeEfRnxp7G4wBmXsBcljLAkgw0BiWbUd5j7+dP4+6oPopcIGUaMSOEDWACNaqBsRZEQPnTEdmATk4fQknl3vZUroy3kvBZnuNoRaVgY9VQD7RpTYxpyA/g6AhyMkaxA7+rQBqRz0p7BY4lxmtKgysS+hI0gDTUzUHtp5b0YgwFhIfh3ge9IMgCdeNWpW/a/y1TTjLmYqbVvKDGYhNVn0oy8td6tVto2MiQQdIjJpEcKSqaDQbpjE5bjD/4l/aeiqPNVXp3EziCPzF+0/vpALdCdOW7dlUKvIJJYZTJJ3iQdgB7KJdD4kXLKvrDNcOu8G4xE/okVRr3Slu2Id1ViGyg5hJAmAdRPnvVt6rtFood1yHylRPxFZx5gB+icMPwnX/hs0DXfNk1jXZjWzisasuRiTDZZuOCfDPMe2K2WuF/lYBut/wDuj+ac/wC8XlWafhiqSxcqNST39AJJPdIOgrS+uCk4RwBmJKQPHOsGsS644kpbNoasxykgRAnvT4nYDlNbseqyaxfykEOeyshl9a7cvDNqO9lD6TA3PsqX0X8oALKl62bUwA6XbrJJOmYZwUBnfWKq3QTAXCjAgXSlpz3SFtvcUNmVgQfokbQRVy6T6l2F7RLeH7Rsjd+45LA+guUzEy0+jsDXoZEy/fBMyDsdRp9Yk/GvLOLJa2NQM6ggO3FxuJj4Cpd1QjW0kMyKFZVElotZMx4KMwzd7nXl+4FXNcK2wIIy6tIIIhtNdI24moqdcYCBxOw4n2VCvdLi1bZ2EW1PecnujTmPSPgsmhS417rFbVsBDClnXUieJmTNUzp0Pfv5sRibSKfRDMe4o00tKIXbwmqi6oyvlu23t3Ldy4yi4tzQNDMQ4YA29BPejcUNxnTdmye+WIJIDJluKcsTqrb6igvRWB7A3iMTaey1lmYGAHOVuzyhjGeFYTuJ2M0GxHSAcwAx1n2nTurrAAAFEXRunrIsre7/AGbXGsg9mZzKquwKztlcfGnbfS1lghUyHkiFkqAYl8pOUCZnaquuPtNgrNkNF1MXcuMhBByNaRVIOx9EipmJwl21atEBuzNsZiLZADMS+UniTvxEAUB7/advse2h8mc29U1lUVycszlyuNfOidi0r2w9u5buIcxDWySNN5030iqvYdlwOH7MlWOOuKDv/wDr2pKiNuMedHujLt1VKuxQQYFtbiydmYqsqAy66AeNAT6Ms6LckRct23G8gM1u5B4aBoPjUxMWjMVDSQJOhiNt9v5NV/DXW7HD2mNwFrNqFIJYgIsgAiFAygCdt6JYfGWrQ7POWdjqqAsZ21I008ay0J4bd/P99CunbWQXL5EqoWQD3jw0BEbtzqZgcUzEkIoUkyS0nwAA0PHjQDr31gS1h3sxnuXtInRVgSx57RFWISTT9KqXyhXdlEMEynLGmpOnhAMyacs4mXVCjIWOUZ4XXXhl8CPE1RMNfv2XDWnuo4hh2YnRgYMQd500q09B3GusyYmwwxFo2rouC24Zx2mY5iZCMpdWkaEAiJogndxgR3VlYNbKzqsFWdbedZXVAW18jTb9KDMq9m7FwXGUropJClu7AzRI1od1m6Ivtee6qvctm4yohADLLEyoHpIW1E8gTzothMEuHwxbElELEs8tqzHRVJ2EAKIB5xVnkNW8fmQMlq403DaygpIKorszErCqAwEmnXxyK+XVjBmCumnDTWk9G3+0tkpahW1yg+lr6TFfS3kAnzprpLCuWkKYURsAFG+o0j/UVBK4hcpBY5R3hEnY+jVhtW8oC75cq+63H3UIsWG+bJVlykEyCIgxrv40aI7x8/8AL/rWfrRatFQr3Q6XLrsRrkSPbmqbFJtvDP8AVT/NVFF6U6GNzFWbQ2Z1SYBjM6iTrpVs6GuEXnX80z7DI+2h3R3exyeDT7gT91FbS5caw9ZS3vAP2g1KvKQgNb/tmUf3h+Izcq2IVkmPt5cdaPBip9vo/dWtivPf5WFf6/XiuAulSVM29QYOtxQdeEjSsj/orfxN7O9xLdnIhDAFnOZAYCGNZkliY1G9al8qE/7MvRuTaA1jU3kAkjhrVR6uqEwmHEyOyQlpJliCzHifSJHsrdj1UBv/ACdW1LOcTeKj5xkNu2CzAzuDsdgInXeiWLxrN6RgkAGJk8xO+p3ijN62XUjWDIJESPKdzQ3pDolQmZA2dG7TQkm5lDSm434DmBXfJgGTrFbQ9jYAuXiTKCQFIOpuNHdA9p8Kd6NxV0XjaxCYdmKhxdTtT3C6qUhjlBGcHNGoqL0dhQ2INxLXduBheciAcxDgMGMs31REHWjbWlSQoALQvdABJ2UTx8BRAjrV1tXDrksjNccGG1CoBpMx3jPAVUOjurN2+t1j3MiJd727hwSrb7ZQWk+FWPD9U1xeIvPdL20tkWyqt32uMuYGWzKq5RJgb6DiafToPI92xh1vOFGXKXzkhAdTIAWTsu23GqkqAcPJCDiZI10PM+Uny1oz0N1VvXi2WFy8TxPAKeZ4U3jei71i5mZLgtvHzgXgxEk8VZZ1Bjarb1QRrXbW7j5st50Vgd+zJTN7SJoiMnVvJZz3nNwxlCsNUGaIVoJk8yIFe9aFw2GtFO3e/ciLSAqQomA7NbOVeOpBJmrNjOkENtiCCNTpqBHlVM6F6lXcRee9iE/B7bNnKei7AyVVV1NtfE6wNBQDehumsa727eGVXNu4byr2YIDFVUtcYnuqQo3I8K07D2LpQC81sNHeWyGyeWZjJHlAr3AYG3ZXs7ahFEGBx13JJljPEk1B6W614bDmLtwAie6JLeWUag8NYqLwIsVQkxqdzxMDieEcqhC27O2aMs7DRT58T7TVZt9drt+Xw9hDbUjMbtwAxpmhVYBfOTUvA9M3jez9nbFooAQWIIPeJyakQTk1M6AxvTBlYDdypcPI1lfWLEF78knYezWdPhVzxHTxaVBUqxloBPlDTMb8Nab6tdTLNxrl+8TeUt80jCANZJuBTDHYBZjeZqx4Qr5OLanCPAAZrrKXG5UKuUSNYGYx50U/CTacFCC3Zi0xJzCFIIJgjvkjWpWOsJbMW0S19JuzASeA9EAbDfjUS3hy407qgwdwfGAR9tZUq50iiw7tmYwoJ1MkwAoG2p4VWv6TPca6Xs2SbRIXOGMHOEAmY2zGQJnwo1j+ibYm4ymLYzCGOgTv89dVms7u4k3HY28ym6xPZqWJHEd76Uknyit/EX3pHrXfssihLBzKCZS5oTl0EN+dHspdrrPdN51a1ZyIzKzC02bunKNWbU7aeFVzDW7j3B+FXe2AULmWSU2I765c0ZQONWToy0txQ4zFS76EDQlix03DGQZidagb6a6030Rcot98MDnR/VJBhW8BvVowd4uiO0ZnVHMCBLWUYwDtqTVf6S6IW+RnVoA0ysV1gjeZ2NWHBW8qKo2UKokzAW0gAn2VKlg/FME63PJfsNSKhYh47XyX9k0Anq+w/DBPJ488pj76L9JNkxNm5wIKHymP81VTCYgreDDcd4ewirT1jIKW2G2Yx5Msj7Kz9mAvpex87hm5XlU+3b4j41qNZaW7eyhnUPbJ+slxSfeB8a1GvNfnhqFa+Uef9nX437kf961T+ruKW5hrTKMoy5cu+XKcpHvE+2rt17thsBeB5L4fSHGsq+T/AKTzC7Y0OQi4MpB9JiHzHjrlI8zXSx6J9XIjSo+KUmQCAZBB31kcPfT4FNXxII5g6jQ+w8DXZoKvX9Tx7zCCeEx50m0cpDNrqAPzRO+vhSzYAPt0nf38a66NPfWmQ3oe01rpK9bJJW9b7SJ+lbIKkD6rOPbVrtoBOgE6nmTzPOqBaL2sfh3cMUOINtIP0LtsKw72sB3OnOYrQJj2RNJAfpi+jMtsrmZ+GX0gNGk8oI3qRgrspMBQToAFEczoIqK+I7RmucBITnElfiwIqVYXKAs7QPb/AO6B61h1WcqqpO5AAJPHbc06NyfeTy8TTJuEAxqZMDyqn9dmusbQznsmZlZBopbKLiFo1YEBhB4rREvpvrEXPZ4ZwFYlWxEiBAMranc6QXOmuk0P6p9E2S9y9cth7iMoUFF7MdyS4XXO8yMzAjTSo6W0DKbgzlknMBtB2prCYsWmz2bpQgwwhWlG0MK+kjcSN9aIN3ej72LdmeFWWVWdQAqg6KigCec/GpdroBEI7Qm4dPSEKDt6IJHLfnVhe1qwknKSstvA7uviYmoGKJKeMcOEAioqLibYW3chQNeXhXdV/wAT+k0+OpI++nb6fNvm468+FBuqnSinFdkrqc1qMsmQ9t3Y6ED6Db+FJFnGAJui4TtskaTET47yKXiLc8ZMd0/d4ipIPx/nakusiPaPZrRVH66dNi3ZNtW+cuEoRxC/TJG/IDzNVPorB5DnOhGmhggbEecVYev3Ro7WzfAjMDbb6y6qT+iSPZQK3mEj0d52jx8K1LIngreZkUyEnLnA48Qs6FjVnweIs2hbs57asQIUkBnJO/5xPPwrP8e90qq9oYtnMiyAFMzIMAzxqyYNL9xLd0q2ZlDAlNRPI5SQDuI51MC1dovMUQstI8J8PUXlVN7K+P7z3H91W3AMTbWdxodhr2an31mVhJofjjpd/Q/ZNEaEdKXI7UeCfsmrCgOFwxLG59FQEPm0kfBTVpZO1wSxqQgI+sn/AKqD0Bgw+FvgbswjzRAV+0j21I6r4yUKHh84vloG+4+2s/cn4Z6u4rUrwYBx5iJ96/ZWv1i6r2OMUbL2ix9R+78M3wraBXnvxiSFV+VDB9r0ZeSQJNvUiRpdU7eys3+TrAdnh7rzPaXiFO0pbGWQJ0Gdn91aX8pRP+zb8RPcgnYHtFql9VcMVwWFUiD2YkbbszHQ8ySa3Y9F+i9Ib7qcjxpLCuyyGdIPGUjxUnx0I++h9zHb6H2A7xz4b1M6ZQnD3cpIKnOvPuxPwmqobxyFyzso3ZSCAZyiYOkEirDCd0fjPwjH27DW1H4M64kvrLBbeaDrA+da2BpsTyq6P6MDl8KrvVnDq1y7iQQXa3asGBsQO0cA89bII4bVYzOseOv8+NXCwqHQByJl3CXX4cBlYafpn3Ubs3uG+kz8DNAur1ztLbtrLXLsHcg5tPsIjlRLo7FD5xGIDo6g+KtbDJ7JDj2UBLhQLrNgTcskAgN6QPirHT2pmHto9ZMiZ8Kh9JJ3BHAigpuAxA7nYjOMveJM+Wvvpm9cVhcW5bInSY2+/wD9U70hiVs4i4sva2ZR2cqQwzTI8SRtwqMOkiLbMXtnhv3vDQ60ZaD0Fj+1w1lzJLW1JOskgZSfMxNJ6QTNbZRqSrL7SCPvFU/onr12VkWxZDm2HMteW2MkyoUEEswltByqRh/lJt6dphrimRJS5bYeMBgp15UwuVnwWJL2bbb5razvuBlPxBqlt0g+Gx6uEDd7LllpYODbYDQ6w3wpzBdfQmS2LE2wxGc3CGytcLSUykAgPtMaVbOisEr32xGhKF7Vs+I0dx4/RH6VJ8HIwCRoeBNek16F0r0fdWVU7r5hG7JHglFuAtt9IFASN4kxPjVYQCI1Gg2iOZ005Vp/SOC7W3ctna4jrtzGh103g1mNokL3hB4yI1Gm4jjNaZNXk0AEceHnwPhVqv8AXVsmZbckKGcx3U1CzlQEqsn6UVWb8eXDeeXhPGpPRp+Yx+pOe3Yt8ONwKftNOPIMN1wxgbKMKhJt9qFy3J7OM3aaXJiAT91O9Ddd0utkuRacncyyMxiFzCCntEba0NxN35xD6vR62/LNhXP+YUD6ZMsqiIU5Y496d48qSNQa+22ZJzZT+b3isET4UA604o5DqB6PonvGZ1nUbDlS8xyYrPBYWrQYwJLZRJPjOvnVf62sO1wogfiuQ5mKtKyuHUDEBsM5DM8XSRmIJgqsCQBOqkVEuH8GxBPBHJ87ban/AAk/9tRPk5v5LdsHa6XHtznIfhHto71k6PLBXCk/QMDgdRt7RXKPMYX9J6fwvetuODBCf0pU1rVZObhXCDtlIICrB0JIcBT7dK1muF/zEEKx8o1kP0fcBBKlrWYCJK9qkgSCJI4waoXRGOFqzatyoCJ2YLuoMDaZjmKvfyl3XXo+4bdxrT57IDoYZZvIJB9tZl1W6uYe9hkvX0N+5cLlmukk912QAeHd9tbseh9GLvWi0u92wPN1+41Bu9erAP8AvFjTkWP2Cilrq7hF2w1jTaUB+2aj3rtpLy2Es2Q2Q3Seyt6CQgGgmST7hXfKzlXr/X2zkde1tvnzCBbuHRhGmo1g1VjjLQEC/dO2htqw8NC44+Faph7hSIFvQz+LG9ALfULCaytw7/8AEI3M8BVyyh9AYPpE2Q9q8lmwxF0dsLQVgxgvCFmUQgkkikOOkLjlbePN2d+xVggHGHdRI25jxq0N0LaYIrZiqBVW3nORQoAHcEA6AamTvRLD4YAZRKjkIA+ymZXCl9QmYJetOQXtXjInWHAkjnDKffRM9JWVOVzkaYfuse8rFRBC6CIMeNJ6x9FphntXMOpS5fZ7dxs05vRKNlMyyueA2Y0DNnv/AA11MjTeKCyr1isbL2kQT6BAgb+kRzqI/Wey3dIuqIJDFVOsSAVD5teY2oK22uoCnnAOYEbbVEvYkqlxEgB9GgCSBOgZtVGusETRA3FYw3DmuMzNJ3kxP0RJ0A20oXOvwFFMZesq0AOxiWBhRJAaOO0xI3oUzSSQIEnTeiPIr0V4N69oPCND5Vr/AFbBTBYfNoTbBMkGSxLEyN5mayBbpUgruPAH4GiuH6XxCICt0ZdipW3oSJgKRMbajSmCJa5dx9tZlhpy1+ym/wDbFuT6R0HAfed9BWd4HpXH3LZuW7QuoCVLC0xEgAkDKdSARtXXOsuLt/jMMB5peXfbemIXK+Yjp5BOjaD8399Z30v0zabEXGtrcVXbNBCgzu/omILZj7aKDEYpyO1wdxEI3UMx1Hd7raa6b8KAdK9F4mwguXLItq75QTlLBoJg6SBAPgYq+Eefhgc6Bj7OZJ+jRPB4Jks3Q0L2ptRLgd1bjOTLQBplqtNcaRL6abUWw1nAAgu924Rr30HPlmOlQT7l4PcSGzAi1YlWDAxZRG1EiZVqj4WyHvKCSR+E94eCIvLxepdjpDBLlAaMrZgTbuGDzG4GhikXsfh57riZkkArrznTXQfCkix40GekBm104DQZto8qrHWkziMN/wAkR5y3+lTLnWRQDmElx3szDvjgW2zfGg+O6dRypKozKIByyQOQJ0imCVl6Hx9lrNr8HZs9tEFxHWCroAJQnR1JBafEVcei7DkdrdZmuONAToingANATuazTqbfm5iIAVRYuMAABroJ04x40Y6P6+XCow97vfNKRiB6YGTMQ6DR9JGYQfOs4yuRnpzH9tcS2mq9og+sxYAnyArZ6xzq1gVdlvBlZAQUI2JI35iAePE1sdea/OZhqFQ+Vm9k6LvN6rWW915D91VvozCdlYtW/wC7tovtyyx9rlj7asXyukf7JvyJGa1I5jtkke6apw602mkiziACZAy2fuvV0seoNA1V+sGKe3ikdMpPZJbhpyzdxCpJywdDB051LfrdZGptYoR/8dr/APtQS71jsXsWGhlRLMMbwtgBu2Uoe6zbGI4g13wTI5asYthJbCr+hePHxflVb6e62YzC3zZ/s7d1WBFptQw5F9IMiiV3rjhEE9qr/moCSfLQD40iz18tnRMwnmHH7AP21cSgEvXnpBvRVP0cLP3GnT1l6YIlFuz+bhF3iRvaqy2Ot5YwL6L59oB72MU6nWDMJ/DVjjldB48pp/JEPrp0sbT4I3ScpyZs2kMyHO0cCHCTG0VAAAJJIgmffy8DpRTpkLfCd/tWX6RYNAMjU65ZM6cYocnQBmdPd7tYoGHvIPpjvHWATsPCh2PIaAjKsx3mVoGsGQNdqLPhbFv8ZftqdNMyzPkJNRX6TwS+tcPgrEfGBURV72DuMSWHuHhpuZ4U3YwVw6C1cJPJGJ+AqyN1ptL6GH/7so+wE1Fu9bbx9FbaeQZvtMfCmJAzEdD30Uu9p1VdywAidNiZ+FQ5qfjumLzqQ9xirbqAoBE8YGu1D1FBxY8NKkYFSwKgSxhVkxJLKBr5mmGtmpHRN0h1Osh0/bXSg2bo3oxcNaSwpkWlyk+s+puN5lpPOIinxcIO52HPkKVjFKuwbuksQAYBPeiACdd9B7qTdw77ZGHD0WjT2VMNPGP8/wA/zyoR1m6P/CMLdtjVozp9dO8PeJGkb0RdiAQZGnKPtrjbeJgjxOg8NTpHtqwksTdtJ9o/dSW8KL9YsGiYq6EZChOcFCGC5+8V7p4NIihq4OTCMW8Ajf60Q0GpStqPMU4mBYsAWGbZRoCxmMoUaydtqkYfoS82IXD5Ozutsj6ahS3xAMeNMiBfMsxjdifjSAOH8+6jXWDq+cMwza58xWIMazsDppUvoLok9zEZAbauVkAk5sqnYA6AsKTId6hYYkYpo0NoW5/OLSR7qm4vq0RiJt+iLCaedlj/AJaseCwyomUdoshSQytMk65RHeEztTqhAwfOJyhQCDBy2iBrG/ebSsqF9TLzLYsQSvzigxxHYDQjjqBW6iscweEVezC3EMXFadIMWwsb7x9lbGK8t740p/ytNHRV8+Nr/wAyV8/NjHOmdo8z91fQHyu//ib/AJ2v/MlfO811/wCf1ZlzNJ1186ldGt+OEf8ACU+QF63PwqEzjnRPoNvx/jhr/wAEzR/h+FehAi6gGxkU7ZaV8R9lP4/CKBIEe2oFq/BkRyqCYNPDTwpIjkPaKQLnNW/7WpakeMc4qgt0bjHt2LpRmQtctyVMaAPw+8VExF9nPfd3+szH7TSsL+Iua/8AEtz4CG1njOvu8ajvfQHcn3f60yPQqjbT2furqa/Cl8vEgmp1zBuBKlWEgHLct6SYEhWJG0+VQQyteHxNeYrDOj5WI2nunxI9moNIOHGRm17rKP8Auzfw0Crrju5Y0Gs85mktr9EDyO55+FINezVCezNPRAMfu1pua9B3oDmNu4UkyFJJ9KWZhrvmJJmhGKv69y5eOuhZ294701GDV4TVyCtrpvEBMoxN+GkEG6xBG0QxNMPgB2ZaBwA9tMA6D+eNKa+YidKZkSbI7MK6hSVIIBAK+RXYg0wpdhBYxvlBMe6lWGzd3lTww9ZEbDMbbhkMMveDDdSCCCPEEVKu9M3jfS+1wtcVlIchSQV20iCInTxpD2Dppt/pThwgNBJ6Y6wXrjIzMrZJg9mF3BUyFMHQ0vo7p65ZsC2qoyi5nk55kogOo0ju0Px9oxO//qlrahDxgjXTioPA/fT9F/wPT7XLD3mtqDZyHKrzm+luVGU6UpevCn0rN4eTW2/zChHQy/2HEbiWQceVDOz/AJ1/dUhrK32et1gusrdBJAk2p4wJIJ51s9fN+DX5xPrL+0K+ka81/wCKhdMdD2sVZazeXPbaCVlhMEMNVIO4FVw/JN0Z+Tfrb38ddXV54qmOBNT5POjwoX8EswBAlZ95OpPiaZ/qy6NmRhLQO0rmGhBBGh2gn317XVdU9jk+TPo4bYZR+k/8VSLfUTBr6Nor5PcH2NXV1NVXYTd6g4NvStMfO7d/jqI/yV9GnfDD/wCy7/HXV1NdXYa/qh6L/JR/9l7+OnrPyW9HL6OGA/6l3+Kurqa6uw5e+TTo91ytYkcu0u/x0kfJj0fBHYaGJ+cu8Jj6e2prq6rrq7DVz5KOjWYscNqTJ+cvfx139VHRsEfg2hIJ+cu8Jj6fia6uqa6ux5/VJ0Z+TfrL38dd/VJ0Z+TfrL38ddXU11djv6pejPyb9Ze/jrv6pejPyb9Ze/jrq6mursef1R9Gfk36y9/HXH5I+jPyb9Zd/jr2uprq7HD5JejPyb9Ze/jrv6pejPyb9Ze/jrq6mursKt/JT0aDIw36y7/HS/6rujvyf9Zd/jrq6murscPkw6O/J/1l3+Ovf6suj/yf9Zd/jr2uq66uwm58l3RzCDh/1l3+OkW/kq6NExht9D85d/jrq6prq7Eu11AwSobYswjGSM9zU8Nc015/V3gf7j/Hc/irq6murscvyeYEEEWNQQfTucNfWqx17XVJqmeV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1394963"/>
            <a:ext cx="3866064"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http://www.loc.gov/exhibits/treasures/images/tlc02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429000"/>
            <a:ext cx="3291840" cy="21735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471035" y="5029200"/>
            <a:ext cx="2103120" cy="156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115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Justice Frankfurter in </a:t>
            </a:r>
            <a:r>
              <a:rPr lang="en-US" sz="2800" dirty="0" err="1"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Gobitis</a:t>
            </a: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Calibri"/>
              </a:rPr>
              <a:t> (1940)</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189567"/>
            <a:ext cx="457200" cy="457200"/>
          </a:xfrm>
          <a:prstGeom prst="rect">
            <a:avLst/>
          </a:prstGeom>
        </p:spPr>
      </p:pic>
      <p:sp>
        <p:nvSpPr>
          <p:cNvPr id="8" name="TextBox 7"/>
          <p:cNvSpPr txBox="1"/>
          <p:nvPr/>
        </p:nvSpPr>
        <p:spPr>
          <a:xfrm>
            <a:off x="4572000" y="6198744"/>
            <a:ext cx="3907759" cy="276999"/>
          </a:xfrm>
          <a:prstGeom prst="rect">
            <a:avLst/>
          </a:prstGeom>
          <a:noFill/>
        </p:spPr>
        <p:txBody>
          <a:bodyPr wrap="square" rtlCol="0">
            <a:spAutoFit/>
          </a:bodyPr>
          <a:lstStyle/>
          <a:p>
            <a:pPr algn="r"/>
            <a:r>
              <a:rPr lang="en-US" sz="1200" dirty="0">
                <a:solidFill>
                  <a:schemeClr val="tx2">
                    <a:lumMod val="50000"/>
                  </a:schemeClr>
                </a:solidFill>
              </a:rPr>
              <a:t>Minersville School District v. </a:t>
            </a:r>
            <a:r>
              <a:rPr lang="en-US" sz="1200" dirty="0" err="1">
                <a:solidFill>
                  <a:schemeClr val="tx2">
                    <a:lumMod val="50000"/>
                  </a:schemeClr>
                </a:solidFill>
              </a:rPr>
              <a:t>Gobitis</a:t>
            </a:r>
            <a:r>
              <a:rPr lang="en-US" sz="1200" dirty="0">
                <a:solidFill>
                  <a:schemeClr val="tx2">
                    <a:lumMod val="50000"/>
                  </a:schemeClr>
                </a:solidFill>
              </a:rPr>
              <a:t>, 310 U.S. 586 (1940</a:t>
            </a:r>
            <a:r>
              <a:rPr lang="en-US" sz="1200" dirty="0"/>
              <a:t>)</a:t>
            </a:r>
          </a:p>
        </p:txBody>
      </p:sp>
      <p:sp>
        <p:nvSpPr>
          <p:cNvPr id="9" name="TextBox 8"/>
          <p:cNvSpPr txBox="1"/>
          <p:nvPr/>
        </p:nvSpPr>
        <p:spPr>
          <a:xfrm>
            <a:off x="4038600" y="1524000"/>
            <a:ext cx="4604987" cy="4558171"/>
          </a:xfrm>
          <a:prstGeom prst="rect">
            <a:avLst/>
          </a:prstGeom>
          <a:noFill/>
        </p:spPr>
        <p:txBody>
          <a:bodyPr wrap="square" rtlCol="0">
            <a:spAutoFit/>
          </a:bodyPr>
          <a:lstStyle/>
          <a:p>
            <a:pPr>
              <a:lnSpc>
                <a:spcPts val="2500"/>
              </a:lnSpc>
              <a:spcAft>
                <a:spcPts val="600"/>
              </a:spcAft>
            </a:pPr>
            <a:r>
              <a:rPr lang="en-US" sz="1700" dirty="0" smtClean="0">
                <a:solidFill>
                  <a:schemeClr val="tx2">
                    <a:lumMod val="50000"/>
                  </a:schemeClr>
                </a:solidFill>
              </a:rPr>
              <a:t>Citing </a:t>
            </a:r>
            <a:r>
              <a:rPr lang="en-US" sz="1700" dirty="0">
                <a:solidFill>
                  <a:schemeClr val="tx2">
                    <a:lumMod val="50000"/>
                  </a:schemeClr>
                </a:solidFill>
              </a:rPr>
              <a:t>the values of uniformity, patriotism, and equality </a:t>
            </a:r>
            <a:r>
              <a:rPr lang="en-US" sz="1700" dirty="0" smtClean="0">
                <a:solidFill>
                  <a:schemeClr val="tx2">
                    <a:lumMod val="50000"/>
                  </a:schemeClr>
                </a:solidFill>
              </a:rPr>
              <a:t>to justify </a:t>
            </a:r>
            <a:r>
              <a:rPr lang="en-US" sz="1700" dirty="0">
                <a:solidFill>
                  <a:schemeClr val="tx2">
                    <a:lumMod val="50000"/>
                  </a:schemeClr>
                </a:solidFill>
              </a:rPr>
              <a:t>compelling students to participate in reciting the Pledge of </a:t>
            </a:r>
            <a:r>
              <a:rPr lang="en-US" sz="1700" dirty="0" smtClean="0">
                <a:solidFill>
                  <a:schemeClr val="tx2">
                    <a:lumMod val="50000"/>
                  </a:schemeClr>
                </a:solidFill>
              </a:rPr>
              <a:t>Allegiance, Justice Felix Frankfurter wrote for the Court:  “Conscientious </a:t>
            </a:r>
            <a:r>
              <a:rPr lang="en-US" sz="1700" dirty="0">
                <a:solidFill>
                  <a:schemeClr val="tx2">
                    <a:lumMod val="50000"/>
                  </a:schemeClr>
                </a:solidFill>
              </a:rPr>
              <a:t>scruples have not, in the course of the long struggle for religious toleration, relieved the individual from obedience to a general law not aimed at the promotion or restriction of religious beliefs. The mere possession of religious convictions which contradict the relevant concerns of a political society does not relieve the citizen from the discharge of political responsibilities. The necessity for this adjustment has again and again been </a:t>
            </a:r>
            <a:r>
              <a:rPr lang="en-US" sz="1700" dirty="0" smtClean="0">
                <a:solidFill>
                  <a:schemeClr val="tx2">
                    <a:lumMod val="50000"/>
                  </a:schemeClr>
                </a:solidFill>
              </a:rPr>
              <a:t>recognized.”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625175"/>
            <a:ext cx="3395171" cy="4297680"/>
          </a:xfrm>
          <a:prstGeom prst="rect">
            <a:avLst/>
          </a:prstGeom>
        </p:spPr>
      </p:pic>
    </p:spTree>
    <p:extLst>
      <p:ext uri="{BB962C8B-B14F-4D97-AF65-F5344CB8AC3E}">
        <p14:creationId xmlns:p14="http://schemas.microsoft.com/office/powerpoint/2010/main" val="3093476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0024"/>
            <a:ext cx="9144000" cy="942976"/>
          </a:xfrm>
          <a:prstGeom prst="rect">
            <a:avLst/>
          </a:prstGeom>
          <a:solidFill>
            <a:srgbClr val="3F5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304800"/>
            <a:ext cx="9144000" cy="762000"/>
          </a:xfrm>
          <a:prstGeom prst="rect">
            <a:avLst/>
          </a:prstGeom>
          <a:ln w="0" cmpd="sng">
            <a:solidFill>
              <a:schemeClr val="bg2">
                <a:lumMod val="50000"/>
                <a:alpha val="0"/>
              </a:schemeClr>
            </a:solidFill>
          </a:ln>
        </p:spPr>
        <p:txBody>
          <a:bodyPr vert="horz" lIns="91440" tIns="45720" rIns="91440" bIns="45720" rtlCol="0" anchor="ctr" anchorCtr="0">
            <a:normAutofit/>
          </a:bodyPr>
          <a:lstStyle/>
          <a:p>
            <a:pPr lvl="0" algn="ctr">
              <a:spcBef>
                <a:spcPct val="0"/>
              </a:spcBef>
              <a:defRPr/>
            </a:pPr>
            <a:r>
              <a:rPr lang="en-US" sz="2800" dirty="0" smtClean="0">
                <a:ln>
                  <a:solidFill>
                    <a:srgbClr val="C3C198">
                      <a:alpha val="0"/>
                    </a:srgbClr>
                  </a:solidFill>
                </a:ln>
                <a:solidFill>
                  <a:srgbClr val="C3C198"/>
                </a:solidFill>
                <a:effectLst>
                  <a:outerShdw blurRad="38100" dist="38100" dir="2700000" algn="tl">
                    <a:srgbClr val="000000">
                      <a:alpha val="43137"/>
                    </a:srgbClr>
                  </a:outerShdw>
                </a:effectLst>
                <a:latin typeface="Century Gothic" pitchFamily="34" charset="0"/>
                <a:cs typeface="Arial" pitchFamily="34" charset="0"/>
              </a:rPr>
              <a:t>An Interest Inferior to None</a:t>
            </a:r>
            <a:endParaRPr kumimoji="0" lang="en-US" sz="2800" b="0" i="0" u="none" strike="noStrike" kern="1200" cap="none" spc="0" normalizeH="0" baseline="0" noProof="0" dirty="0">
              <a:ln>
                <a:solidFill>
                  <a:srgbClr val="C3C198">
                    <a:alpha val="0"/>
                  </a:srgbClr>
                </a:solidFill>
              </a:ln>
              <a:solidFill>
                <a:srgbClr val="C3C198"/>
              </a:solidFill>
              <a:effectLst>
                <a:outerShdw blurRad="38100" dist="38100" dir="2700000" algn="tl">
                  <a:srgbClr val="000000">
                    <a:alpha val="43137"/>
                  </a:srgbClr>
                </a:outerShdw>
              </a:effectLst>
              <a:uLnTx/>
              <a:uFillTx/>
              <a:latin typeface="Century Gothic" pitchFamily="34" charset="0"/>
              <a:ea typeface="+mj-ea"/>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30638"/>
            <a:ext cx="457200" cy="457200"/>
          </a:xfrm>
          <a:prstGeom prst="rect">
            <a:avLst/>
          </a:prstGeom>
        </p:spPr>
      </p:pic>
      <p:sp>
        <p:nvSpPr>
          <p:cNvPr id="2" name="TextBox 1"/>
          <p:cNvSpPr txBox="1"/>
          <p:nvPr/>
        </p:nvSpPr>
        <p:spPr>
          <a:xfrm>
            <a:off x="990599" y="3025111"/>
            <a:ext cx="7641771" cy="2064411"/>
          </a:xfrm>
          <a:prstGeom prst="rect">
            <a:avLst/>
          </a:prstGeom>
          <a:noFill/>
        </p:spPr>
        <p:txBody>
          <a:bodyPr wrap="square" rtlCol="0">
            <a:spAutoFit/>
          </a:bodyPr>
          <a:lstStyle/>
          <a:p>
            <a:pPr>
              <a:lnSpc>
                <a:spcPts val="3000"/>
              </a:lnSpc>
              <a:spcAft>
                <a:spcPts val="600"/>
              </a:spcAft>
            </a:pPr>
            <a:r>
              <a:rPr lang="en-US" sz="2000" dirty="0">
                <a:solidFill>
                  <a:schemeClr val="tx2">
                    <a:lumMod val="50000"/>
                  </a:schemeClr>
                </a:solidFill>
              </a:rPr>
              <a:t>Perhaps most significantly, Justice Frankfurter cited the importance of the values weighing against the </a:t>
            </a:r>
            <a:r>
              <a:rPr lang="en-US" sz="2000" dirty="0" err="1" smtClean="0">
                <a:solidFill>
                  <a:schemeClr val="tx2">
                    <a:lumMod val="50000"/>
                  </a:schemeClr>
                </a:solidFill>
              </a:rPr>
              <a:t>Gobitis</a:t>
            </a:r>
            <a:r>
              <a:rPr lang="en-US" sz="2000" dirty="0" smtClean="0">
                <a:solidFill>
                  <a:schemeClr val="tx2">
                    <a:lumMod val="50000"/>
                  </a:schemeClr>
                </a:solidFill>
              </a:rPr>
              <a:t> children’s </a:t>
            </a:r>
            <a:r>
              <a:rPr lang="en-US" sz="2000" dirty="0">
                <a:solidFill>
                  <a:schemeClr val="tx2">
                    <a:lumMod val="50000"/>
                  </a:schemeClr>
                </a:solidFill>
              </a:rPr>
              <a:t>free exercise and due process </a:t>
            </a:r>
            <a:r>
              <a:rPr lang="en-US" sz="2000" dirty="0" smtClean="0">
                <a:solidFill>
                  <a:schemeClr val="tx2">
                    <a:lumMod val="50000"/>
                  </a:schemeClr>
                </a:solidFill>
              </a:rPr>
              <a:t>rights:</a:t>
            </a:r>
          </a:p>
          <a:p>
            <a:pPr>
              <a:lnSpc>
                <a:spcPts val="3000"/>
              </a:lnSpc>
              <a:spcAft>
                <a:spcPts val="600"/>
              </a:spcAft>
            </a:pPr>
            <a:r>
              <a:rPr lang="en-US" sz="2000" dirty="0">
                <a:solidFill>
                  <a:schemeClr val="tx2">
                    <a:lumMod val="50000"/>
                  </a:schemeClr>
                </a:solidFill>
              </a:rPr>
              <a:t>“We are dealing with an interest inferior to none in the hierarchy of legal values.  National unity is the basis of national security</a:t>
            </a:r>
            <a:r>
              <a:rPr lang="en-US" sz="2000" dirty="0" smtClean="0">
                <a:solidFill>
                  <a:schemeClr val="tx2">
                    <a:lumMod val="50000"/>
                  </a:schemeClr>
                </a:solidFill>
              </a:rPr>
              <a:t>.”</a:t>
            </a:r>
            <a:endParaRPr lang="en-US" sz="2000" dirty="0"/>
          </a:p>
        </p:txBody>
      </p:sp>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90600" y="1752600"/>
            <a:ext cx="2768858" cy="1188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4879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11268</TotalTime>
  <Words>5044</Words>
  <Application>Microsoft Office PowerPoint</Application>
  <PresentationFormat>On-screen Show (4:3)</PresentationFormat>
  <Paragraphs>300</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BYU LAW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Doxey</dc:creator>
  <cp:lastModifiedBy>Donlu Thayer</cp:lastModifiedBy>
  <cp:revision>531</cp:revision>
  <dcterms:created xsi:type="dcterms:W3CDTF">2012-05-11T15:48:12Z</dcterms:created>
  <dcterms:modified xsi:type="dcterms:W3CDTF">2013-09-05T00:45:40Z</dcterms:modified>
</cp:coreProperties>
</file>